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303" r:id="rId3"/>
    <p:sldId id="332" r:id="rId4"/>
    <p:sldId id="281" r:id="rId5"/>
    <p:sldId id="369" r:id="rId6"/>
    <p:sldId id="371" r:id="rId7"/>
    <p:sldId id="368" r:id="rId8"/>
    <p:sldId id="370" r:id="rId9"/>
    <p:sldId id="373" r:id="rId10"/>
    <p:sldId id="340" r:id="rId11"/>
    <p:sldId id="342" r:id="rId12"/>
    <p:sldId id="343" r:id="rId13"/>
    <p:sldId id="341" r:id="rId14"/>
    <p:sldId id="360" r:id="rId15"/>
    <p:sldId id="376" r:id="rId16"/>
    <p:sldId id="375" r:id="rId17"/>
    <p:sldId id="374" r:id="rId18"/>
    <p:sldId id="363" r:id="rId19"/>
    <p:sldId id="344" r:id="rId20"/>
    <p:sldId id="330" r:id="rId21"/>
    <p:sldId id="280" r:id="rId22"/>
    <p:sldId id="352" r:id="rId23"/>
    <p:sldId id="364" r:id="rId24"/>
    <p:sldId id="350" r:id="rId25"/>
    <p:sldId id="365" r:id="rId26"/>
    <p:sldId id="346" r:id="rId27"/>
    <p:sldId id="347" r:id="rId28"/>
    <p:sldId id="351" r:id="rId29"/>
    <p:sldId id="348" r:id="rId30"/>
    <p:sldId id="349" r:id="rId31"/>
    <p:sldId id="353" r:id="rId32"/>
    <p:sldId id="354" r:id="rId33"/>
    <p:sldId id="358" r:id="rId34"/>
    <p:sldId id="35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33" autoAdjust="0"/>
    <p:restoredTop sz="94660"/>
  </p:normalViewPr>
  <p:slideViewPr>
    <p:cSldViewPr snapToGrid="0">
      <p:cViewPr varScale="1">
        <p:scale>
          <a:sx n="110" d="100"/>
          <a:sy n="110" d="100"/>
        </p:scale>
        <p:origin x="114"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CE7DF-90BA-4BF2-A6C8-09C49A14D2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F1EE1BC-EFF4-453A-AD6C-D9211068D8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60070C1-2140-4A7D-A985-B137078A7B49}"/>
              </a:ext>
            </a:extLst>
          </p:cNvPr>
          <p:cNvSpPr>
            <a:spLocks noGrp="1"/>
          </p:cNvSpPr>
          <p:nvPr>
            <p:ph type="dt" sz="half" idx="10"/>
          </p:nvPr>
        </p:nvSpPr>
        <p:spPr/>
        <p:txBody>
          <a:bodyPr/>
          <a:lstStyle/>
          <a:p>
            <a:fld id="{F9F95487-45AB-48CC-9E58-5A6D374F3F65}" type="datetimeFigureOut">
              <a:rPr lang="en-GB" smtClean="0"/>
              <a:t>17/02/2021</a:t>
            </a:fld>
            <a:endParaRPr lang="en-GB"/>
          </a:p>
        </p:txBody>
      </p:sp>
      <p:sp>
        <p:nvSpPr>
          <p:cNvPr id="5" name="Footer Placeholder 4">
            <a:extLst>
              <a:ext uri="{FF2B5EF4-FFF2-40B4-BE49-F238E27FC236}">
                <a16:creationId xmlns:a16="http://schemas.microsoft.com/office/drawing/2014/main" id="{4BBE538B-F702-4677-9CC1-BDF562784A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28DCE8-96BE-495C-B40B-84393E6C56F0}"/>
              </a:ext>
            </a:extLst>
          </p:cNvPr>
          <p:cNvSpPr>
            <a:spLocks noGrp="1"/>
          </p:cNvSpPr>
          <p:nvPr>
            <p:ph type="sldNum" sz="quarter" idx="12"/>
          </p:nvPr>
        </p:nvSpPr>
        <p:spPr/>
        <p:txBody>
          <a:bodyPr/>
          <a:lstStyle/>
          <a:p>
            <a:fld id="{02E27021-9270-4B59-8FB9-1B042CC4EC83}" type="slidenum">
              <a:rPr lang="en-GB" smtClean="0"/>
              <a:t>‹#›</a:t>
            </a:fld>
            <a:endParaRPr lang="en-GB"/>
          </a:p>
        </p:txBody>
      </p:sp>
    </p:spTree>
    <p:extLst>
      <p:ext uri="{BB962C8B-B14F-4D97-AF65-F5344CB8AC3E}">
        <p14:creationId xmlns:p14="http://schemas.microsoft.com/office/powerpoint/2010/main" val="140498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8D4A2-C837-485A-B4B7-CE03486CEEF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781CE1E-A3C8-4EA2-83F0-E1673DB3E3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FDC79C-A5BB-469E-965E-5339C980199D}"/>
              </a:ext>
            </a:extLst>
          </p:cNvPr>
          <p:cNvSpPr>
            <a:spLocks noGrp="1"/>
          </p:cNvSpPr>
          <p:nvPr>
            <p:ph type="dt" sz="half" idx="10"/>
          </p:nvPr>
        </p:nvSpPr>
        <p:spPr/>
        <p:txBody>
          <a:bodyPr/>
          <a:lstStyle/>
          <a:p>
            <a:fld id="{F9F95487-45AB-48CC-9E58-5A6D374F3F65}" type="datetimeFigureOut">
              <a:rPr lang="en-GB" smtClean="0"/>
              <a:t>17/02/2021</a:t>
            </a:fld>
            <a:endParaRPr lang="en-GB"/>
          </a:p>
        </p:txBody>
      </p:sp>
      <p:sp>
        <p:nvSpPr>
          <p:cNvPr id="5" name="Footer Placeholder 4">
            <a:extLst>
              <a:ext uri="{FF2B5EF4-FFF2-40B4-BE49-F238E27FC236}">
                <a16:creationId xmlns:a16="http://schemas.microsoft.com/office/drawing/2014/main" id="{AF264361-0D66-4DBE-AA94-BCCE64677A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89B95F-A9E0-42BC-B8E5-A4F022FAF188}"/>
              </a:ext>
            </a:extLst>
          </p:cNvPr>
          <p:cNvSpPr>
            <a:spLocks noGrp="1"/>
          </p:cNvSpPr>
          <p:nvPr>
            <p:ph type="sldNum" sz="quarter" idx="12"/>
          </p:nvPr>
        </p:nvSpPr>
        <p:spPr/>
        <p:txBody>
          <a:bodyPr/>
          <a:lstStyle/>
          <a:p>
            <a:fld id="{02E27021-9270-4B59-8FB9-1B042CC4EC83}" type="slidenum">
              <a:rPr lang="en-GB" smtClean="0"/>
              <a:t>‹#›</a:t>
            </a:fld>
            <a:endParaRPr lang="en-GB"/>
          </a:p>
        </p:txBody>
      </p:sp>
    </p:spTree>
    <p:extLst>
      <p:ext uri="{BB962C8B-B14F-4D97-AF65-F5344CB8AC3E}">
        <p14:creationId xmlns:p14="http://schemas.microsoft.com/office/powerpoint/2010/main" val="2434215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C1B773-B875-4C25-ADBC-2EDB349E43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E9D08A-7370-461E-860C-0227D434F3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CEA7A5-9632-4710-8F45-AC3C36709279}"/>
              </a:ext>
            </a:extLst>
          </p:cNvPr>
          <p:cNvSpPr>
            <a:spLocks noGrp="1"/>
          </p:cNvSpPr>
          <p:nvPr>
            <p:ph type="dt" sz="half" idx="10"/>
          </p:nvPr>
        </p:nvSpPr>
        <p:spPr/>
        <p:txBody>
          <a:bodyPr/>
          <a:lstStyle/>
          <a:p>
            <a:fld id="{F9F95487-45AB-48CC-9E58-5A6D374F3F65}" type="datetimeFigureOut">
              <a:rPr lang="en-GB" smtClean="0"/>
              <a:t>17/02/2021</a:t>
            </a:fld>
            <a:endParaRPr lang="en-GB"/>
          </a:p>
        </p:txBody>
      </p:sp>
      <p:sp>
        <p:nvSpPr>
          <p:cNvPr id="5" name="Footer Placeholder 4">
            <a:extLst>
              <a:ext uri="{FF2B5EF4-FFF2-40B4-BE49-F238E27FC236}">
                <a16:creationId xmlns:a16="http://schemas.microsoft.com/office/drawing/2014/main" id="{ADCD4608-5E7C-4368-B481-A02C5C94D2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E96780-DE79-43F0-B371-BD281DAFCCC9}"/>
              </a:ext>
            </a:extLst>
          </p:cNvPr>
          <p:cNvSpPr>
            <a:spLocks noGrp="1"/>
          </p:cNvSpPr>
          <p:nvPr>
            <p:ph type="sldNum" sz="quarter" idx="12"/>
          </p:nvPr>
        </p:nvSpPr>
        <p:spPr/>
        <p:txBody>
          <a:bodyPr/>
          <a:lstStyle/>
          <a:p>
            <a:fld id="{02E27021-9270-4B59-8FB9-1B042CC4EC83}" type="slidenum">
              <a:rPr lang="en-GB" smtClean="0"/>
              <a:t>‹#›</a:t>
            </a:fld>
            <a:endParaRPr lang="en-GB"/>
          </a:p>
        </p:txBody>
      </p:sp>
    </p:spTree>
    <p:extLst>
      <p:ext uri="{BB962C8B-B14F-4D97-AF65-F5344CB8AC3E}">
        <p14:creationId xmlns:p14="http://schemas.microsoft.com/office/powerpoint/2010/main" val="143015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91661-5FAF-4116-BF86-0345C1D163C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8B8D14-1113-4F99-BE8A-31F28702E6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0C104D-7AC1-472A-859C-CAA23C448AED}"/>
              </a:ext>
            </a:extLst>
          </p:cNvPr>
          <p:cNvSpPr>
            <a:spLocks noGrp="1"/>
          </p:cNvSpPr>
          <p:nvPr>
            <p:ph type="dt" sz="half" idx="10"/>
          </p:nvPr>
        </p:nvSpPr>
        <p:spPr/>
        <p:txBody>
          <a:bodyPr/>
          <a:lstStyle/>
          <a:p>
            <a:fld id="{F9F95487-45AB-48CC-9E58-5A6D374F3F65}" type="datetimeFigureOut">
              <a:rPr lang="en-GB" smtClean="0"/>
              <a:t>17/02/2021</a:t>
            </a:fld>
            <a:endParaRPr lang="en-GB"/>
          </a:p>
        </p:txBody>
      </p:sp>
      <p:sp>
        <p:nvSpPr>
          <p:cNvPr id="5" name="Footer Placeholder 4">
            <a:extLst>
              <a:ext uri="{FF2B5EF4-FFF2-40B4-BE49-F238E27FC236}">
                <a16:creationId xmlns:a16="http://schemas.microsoft.com/office/drawing/2014/main" id="{A33F7651-8608-47B3-B75B-8C831BA250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41EAF7-ED3D-4A52-B25A-93416980DD0B}"/>
              </a:ext>
            </a:extLst>
          </p:cNvPr>
          <p:cNvSpPr>
            <a:spLocks noGrp="1"/>
          </p:cNvSpPr>
          <p:nvPr>
            <p:ph type="sldNum" sz="quarter" idx="12"/>
          </p:nvPr>
        </p:nvSpPr>
        <p:spPr/>
        <p:txBody>
          <a:bodyPr/>
          <a:lstStyle/>
          <a:p>
            <a:fld id="{02E27021-9270-4B59-8FB9-1B042CC4EC83}" type="slidenum">
              <a:rPr lang="en-GB" smtClean="0"/>
              <a:t>‹#›</a:t>
            </a:fld>
            <a:endParaRPr lang="en-GB"/>
          </a:p>
        </p:txBody>
      </p:sp>
    </p:spTree>
    <p:extLst>
      <p:ext uri="{BB962C8B-B14F-4D97-AF65-F5344CB8AC3E}">
        <p14:creationId xmlns:p14="http://schemas.microsoft.com/office/powerpoint/2010/main" val="2581733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45E1D-50F4-4FD9-92F0-B9C7C1958D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82E654F-1912-4A2F-9CE0-104AB24D57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091F98-2A6E-4725-81D3-085EAF61AB51}"/>
              </a:ext>
            </a:extLst>
          </p:cNvPr>
          <p:cNvSpPr>
            <a:spLocks noGrp="1"/>
          </p:cNvSpPr>
          <p:nvPr>
            <p:ph type="dt" sz="half" idx="10"/>
          </p:nvPr>
        </p:nvSpPr>
        <p:spPr/>
        <p:txBody>
          <a:bodyPr/>
          <a:lstStyle/>
          <a:p>
            <a:fld id="{F9F95487-45AB-48CC-9E58-5A6D374F3F65}" type="datetimeFigureOut">
              <a:rPr lang="en-GB" smtClean="0"/>
              <a:t>17/02/2021</a:t>
            </a:fld>
            <a:endParaRPr lang="en-GB"/>
          </a:p>
        </p:txBody>
      </p:sp>
      <p:sp>
        <p:nvSpPr>
          <p:cNvPr id="5" name="Footer Placeholder 4">
            <a:extLst>
              <a:ext uri="{FF2B5EF4-FFF2-40B4-BE49-F238E27FC236}">
                <a16:creationId xmlns:a16="http://schemas.microsoft.com/office/drawing/2014/main" id="{6F8DB655-B346-4EDB-845F-B8D1E3001E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7194F0-B57D-481F-B086-823A0E7FBA19}"/>
              </a:ext>
            </a:extLst>
          </p:cNvPr>
          <p:cNvSpPr>
            <a:spLocks noGrp="1"/>
          </p:cNvSpPr>
          <p:nvPr>
            <p:ph type="sldNum" sz="quarter" idx="12"/>
          </p:nvPr>
        </p:nvSpPr>
        <p:spPr/>
        <p:txBody>
          <a:bodyPr/>
          <a:lstStyle/>
          <a:p>
            <a:fld id="{02E27021-9270-4B59-8FB9-1B042CC4EC83}" type="slidenum">
              <a:rPr lang="en-GB" smtClean="0"/>
              <a:t>‹#›</a:t>
            </a:fld>
            <a:endParaRPr lang="en-GB"/>
          </a:p>
        </p:txBody>
      </p:sp>
    </p:spTree>
    <p:extLst>
      <p:ext uri="{BB962C8B-B14F-4D97-AF65-F5344CB8AC3E}">
        <p14:creationId xmlns:p14="http://schemas.microsoft.com/office/powerpoint/2010/main" val="2536611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2D97A-FEC4-4B89-87E3-89C476CA92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59798E-C560-4D76-ADD2-A97AE9C0D7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4983350-B65F-4F56-9901-8851FF26CE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F65DFCB-5B1B-41B2-B49C-D429222D13D1}"/>
              </a:ext>
            </a:extLst>
          </p:cNvPr>
          <p:cNvSpPr>
            <a:spLocks noGrp="1"/>
          </p:cNvSpPr>
          <p:nvPr>
            <p:ph type="dt" sz="half" idx="10"/>
          </p:nvPr>
        </p:nvSpPr>
        <p:spPr/>
        <p:txBody>
          <a:bodyPr/>
          <a:lstStyle/>
          <a:p>
            <a:fld id="{F9F95487-45AB-48CC-9E58-5A6D374F3F65}" type="datetimeFigureOut">
              <a:rPr lang="en-GB" smtClean="0"/>
              <a:t>17/02/2021</a:t>
            </a:fld>
            <a:endParaRPr lang="en-GB"/>
          </a:p>
        </p:txBody>
      </p:sp>
      <p:sp>
        <p:nvSpPr>
          <p:cNvPr id="6" name="Footer Placeholder 5">
            <a:extLst>
              <a:ext uri="{FF2B5EF4-FFF2-40B4-BE49-F238E27FC236}">
                <a16:creationId xmlns:a16="http://schemas.microsoft.com/office/drawing/2014/main" id="{1A000ABE-6C97-437B-BA3C-819AE28FD4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6F49FB-AF43-49A7-A984-E64DFDDE071C}"/>
              </a:ext>
            </a:extLst>
          </p:cNvPr>
          <p:cNvSpPr>
            <a:spLocks noGrp="1"/>
          </p:cNvSpPr>
          <p:nvPr>
            <p:ph type="sldNum" sz="quarter" idx="12"/>
          </p:nvPr>
        </p:nvSpPr>
        <p:spPr/>
        <p:txBody>
          <a:bodyPr/>
          <a:lstStyle/>
          <a:p>
            <a:fld id="{02E27021-9270-4B59-8FB9-1B042CC4EC83}" type="slidenum">
              <a:rPr lang="en-GB" smtClean="0"/>
              <a:t>‹#›</a:t>
            </a:fld>
            <a:endParaRPr lang="en-GB"/>
          </a:p>
        </p:txBody>
      </p:sp>
    </p:spTree>
    <p:extLst>
      <p:ext uri="{BB962C8B-B14F-4D97-AF65-F5344CB8AC3E}">
        <p14:creationId xmlns:p14="http://schemas.microsoft.com/office/powerpoint/2010/main" val="3268960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50102-4A81-4C22-B09F-DAA7D45AB09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E258E2-457E-4F4E-AD1C-AEA22E5DB2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4ECC88-9F91-4B0F-B105-1D5989BCE4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DFF7D6A-1C56-4F0B-BF7F-0A0CB44E7E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65561A-7C75-492A-8197-F5774F1E46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DB42D4-0A80-4BBD-9054-F637B0FBCA48}"/>
              </a:ext>
            </a:extLst>
          </p:cNvPr>
          <p:cNvSpPr>
            <a:spLocks noGrp="1"/>
          </p:cNvSpPr>
          <p:nvPr>
            <p:ph type="dt" sz="half" idx="10"/>
          </p:nvPr>
        </p:nvSpPr>
        <p:spPr/>
        <p:txBody>
          <a:bodyPr/>
          <a:lstStyle/>
          <a:p>
            <a:fld id="{F9F95487-45AB-48CC-9E58-5A6D374F3F65}" type="datetimeFigureOut">
              <a:rPr lang="en-GB" smtClean="0"/>
              <a:t>17/02/2021</a:t>
            </a:fld>
            <a:endParaRPr lang="en-GB"/>
          </a:p>
        </p:txBody>
      </p:sp>
      <p:sp>
        <p:nvSpPr>
          <p:cNvPr id="8" name="Footer Placeholder 7">
            <a:extLst>
              <a:ext uri="{FF2B5EF4-FFF2-40B4-BE49-F238E27FC236}">
                <a16:creationId xmlns:a16="http://schemas.microsoft.com/office/drawing/2014/main" id="{F07B3254-D658-445E-A770-7A12E965A1B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85A0B7-73CA-4987-9368-E1DDF34852FE}"/>
              </a:ext>
            </a:extLst>
          </p:cNvPr>
          <p:cNvSpPr>
            <a:spLocks noGrp="1"/>
          </p:cNvSpPr>
          <p:nvPr>
            <p:ph type="sldNum" sz="quarter" idx="12"/>
          </p:nvPr>
        </p:nvSpPr>
        <p:spPr/>
        <p:txBody>
          <a:bodyPr/>
          <a:lstStyle/>
          <a:p>
            <a:fld id="{02E27021-9270-4B59-8FB9-1B042CC4EC83}" type="slidenum">
              <a:rPr lang="en-GB" smtClean="0"/>
              <a:t>‹#›</a:t>
            </a:fld>
            <a:endParaRPr lang="en-GB"/>
          </a:p>
        </p:txBody>
      </p:sp>
    </p:spTree>
    <p:extLst>
      <p:ext uri="{BB962C8B-B14F-4D97-AF65-F5344CB8AC3E}">
        <p14:creationId xmlns:p14="http://schemas.microsoft.com/office/powerpoint/2010/main" val="737285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76560-93F5-4507-8824-6FD09118487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B608EA-7A9B-4CA9-BA1C-92F495D50D5C}"/>
              </a:ext>
            </a:extLst>
          </p:cNvPr>
          <p:cNvSpPr>
            <a:spLocks noGrp="1"/>
          </p:cNvSpPr>
          <p:nvPr>
            <p:ph type="dt" sz="half" idx="10"/>
          </p:nvPr>
        </p:nvSpPr>
        <p:spPr/>
        <p:txBody>
          <a:bodyPr/>
          <a:lstStyle/>
          <a:p>
            <a:fld id="{F9F95487-45AB-48CC-9E58-5A6D374F3F65}" type="datetimeFigureOut">
              <a:rPr lang="en-GB" smtClean="0"/>
              <a:t>17/02/2021</a:t>
            </a:fld>
            <a:endParaRPr lang="en-GB"/>
          </a:p>
        </p:txBody>
      </p:sp>
      <p:sp>
        <p:nvSpPr>
          <p:cNvPr id="4" name="Footer Placeholder 3">
            <a:extLst>
              <a:ext uri="{FF2B5EF4-FFF2-40B4-BE49-F238E27FC236}">
                <a16:creationId xmlns:a16="http://schemas.microsoft.com/office/drawing/2014/main" id="{577FD9CF-B30B-42E0-A086-B65354A6A4C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3D8CCF4-06AE-433A-BE9F-7FA665AF5174}"/>
              </a:ext>
            </a:extLst>
          </p:cNvPr>
          <p:cNvSpPr>
            <a:spLocks noGrp="1"/>
          </p:cNvSpPr>
          <p:nvPr>
            <p:ph type="sldNum" sz="quarter" idx="12"/>
          </p:nvPr>
        </p:nvSpPr>
        <p:spPr/>
        <p:txBody>
          <a:bodyPr/>
          <a:lstStyle/>
          <a:p>
            <a:fld id="{02E27021-9270-4B59-8FB9-1B042CC4EC83}" type="slidenum">
              <a:rPr lang="en-GB" smtClean="0"/>
              <a:t>‹#›</a:t>
            </a:fld>
            <a:endParaRPr lang="en-GB"/>
          </a:p>
        </p:txBody>
      </p:sp>
    </p:spTree>
    <p:extLst>
      <p:ext uri="{BB962C8B-B14F-4D97-AF65-F5344CB8AC3E}">
        <p14:creationId xmlns:p14="http://schemas.microsoft.com/office/powerpoint/2010/main" val="380299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BCB773-6B73-4AE4-B67F-788428879C3A}"/>
              </a:ext>
            </a:extLst>
          </p:cNvPr>
          <p:cNvSpPr>
            <a:spLocks noGrp="1"/>
          </p:cNvSpPr>
          <p:nvPr>
            <p:ph type="dt" sz="half" idx="10"/>
          </p:nvPr>
        </p:nvSpPr>
        <p:spPr/>
        <p:txBody>
          <a:bodyPr/>
          <a:lstStyle/>
          <a:p>
            <a:fld id="{F9F95487-45AB-48CC-9E58-5A6D374F3F65}" type="datetimeFigureOut">
              <a:rPr lang="en-GB" smtClean="0"/>
              <a:t>17/02/2021</a:t>
            </a:fld>
            <a:endParaRPr lang="en-GB"/>
          </a:p>
        </p:txBody>
      </p:sp>
      <p:sp>
        <p:nvSpPr>
          <p:cNvPr id="3" name="Footer Placeholder 2">
            <a:extLst>
              <a:ext uri="{FF2B5EF4-FFF2-40B4-BE49-F238E27FC236}">
                <a16:creationId xmlns:a16="http://schemas.microsoft.com/office/drawing/2014/main" id="{9934E666-6C9A-4070-A141-ABAEDC4E433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EF88BD7-91FB-4C46-AFF8-CE55E85C90ED}"/>
              </a:ext>
            </a:extLst>
          </p:cNvPr>
          <p:cNvSpPr>
            <a:spLocks noGrp="1"/>
          </p:cNvSpPr>
          <p:nvPr>
            <p:ph type="sldNum" sz="quarter" idx="12"/>
          </p:nvPr>
        </p:nvSpPr>
        <p:spPr/>
        <p:txBody>
          <a:bodyPr/>
          <a:lstStyle/>
          <a:p>
            <a:fld id="{02E27021-9270-4B59-8FB9-1B042CC4EC83}" type="slidenum">
              <a:rPr lang="en-GB" smtClean="0"/>
              <a:t>‹#›</a:t>
            </a:fld>
            <a:endParaRPr lang="en-GB"/>
          </a:p>
        </p:txBody>
      </p:sp>
    </p:spTree>
    <p:extLst>
      <p:ext uri="{BB962C8B-B14F-4D97-AF65-F5344CB8AC3E}">
        <p14:creationId xmlns:p14="http://schemas.microsoft.com/office/powerpoint/2010/main" val="3614348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A56FC-AE8F-42DF-8502-06E82BDE17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FB5606-1DC7-43F3-B20C-25F5755DD3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6332EA4-C3DC-497B-86C3-1C0B8D63D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C658BF-91EC-49BF-AA77-30773E93584E}"/>
              </a:ext>
            </a:extLst>
          </p:cNvPr>
          <p:cNvSpPr>
            <a:spLocks noGrp="1"/>
          </p:cNvSpPr>
          <p:nvPr>
            <p:ph type="dt" sz="half" idx="10"/>
          </p:nvPr>
        </p:nvSpPr>
        <p:spPr/>
        <p:txBody>
          <a:bodyPr/>
          <a:lstStyle/>
          <a:p>
            <a:fld id="{F9F95487-45AB-48CC-9E58-5A6D374F3F65}" type="datetimeFigureOut">
              <a:rPr lang="en-GB" smtClean="0"/>
              <a:t>17/02/2021</a:t>
            </a:fld>
            <a:endParaRPr lang="en-GB"/>
          </a:p>
        </p:txBody>
      </p:sp>
      <p:sp>
        <p:nvSpPr>
          <p:cNvPr id="6" name="Footer Placeholder 5">
            <a:extLst>
              <a:ext uri="{FF2B5EF4-FFF2-40B4-BE49-F238E27FC236}">
                <a16:creationId xmlns:a16="http://schemas.microsoft.com/office/drawing/2014/main" id="{615BEE29-FD7B-4903-BF73-29B326908C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1966A8-20DB-4F7E-B07A-9FBB762036CD}"/>
              </a:ext>
            </a:extLst>
          </p:cNvPr>
          <p:cNvSpPr>
            <a:spLocks noGrp="1"/>
          </p:cNvSpPr>
          <p:nvPr>
            <p:ph type="sldNum" sz="quarter" idx="12"/>
          </p:nvPr>
        </p:nvSpPr>
        <p:spPr/>
        <p:txBody>
          <a:bodyPr/>
          <a:lstStyle/>
          <a:p>
            <a:fld id="{02E27021-9270-4B59-8FB9-1B042CC4EC83}" type="slidenum">
              <a:rPr lang="en-GB" smtClean="0"/>
              <a:t>‹#›</a:t>
            </a:fld>
            <a:endParaRPr lang="en-GB"/>
          </a:p>
        </p:txBody>
      </p:sp>
    </p:spTree>
    <p:extLst>
      <p:ext uri="{BB962C8B-B14F-4D97-AF65-F5344CB8AC3E}">
        <p14:creationId xmlns:p14="http://schemas.microsoft.com/office/powerpoint/2010/main" val="1258037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FB94B-3EC0-4D31-970E-E0CA5AB43E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98F6821-5637-46FC-BA3D-560BE44048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562AEA4-D520-49E1-88B5-9822DD5889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1273E9-4CAE-4E65-B7F8-A0E670E8E20A}"/>
              </a:ext>
            </a:extLst>
          </p:cNvPr>
          <p:cNvSpPr>
            <a:spLocks noGrp="1"/>
          </p:cNvSpPr>
          <p:nvPr>
            <p:ph type="dt" sz="half" idx="10"/>
          </p:nvPr>
        </p:nvSpPr>
        <p:spPr/>
        <p:txBody>
          <a:bodyPr/>
          <a:lstStyle/>
          <a:p>
            <a:fld id="{F9F95487-45AB-48CC-9E58-5A6D374F3F65}" type="datetimeFigureOut">
              <a:rPr lang="en-GB" smtClean="0"/>
              <a:t>17/02/2021</a:t>
            </a:fld>
            <a:endParaRPr lang="en-GB"/>
          </a:p>
        </p:txBody>
      </p:sp>
      <p:sp>
        <p:nvSpPr>
          <p:cNvPr id="6" name="Footer Placeholder 5">
            <a:extLst>
              <a:ext uri="{FF2B5EF4-FFF2-40B4-BE49-F238E27FC236}">
                <a16:creationId xmlns:a16="http://schemas.microsoft.com/office/drawing/2014/main" id="{640668A3-5EA1-437F-A3B3-9C465C3F84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11D50B-AF39-497E-9E8A-7F409FCE44D4}"/>
              </a:ext>
            </a:extLst>
          </p:cNvPr>
          <p:cNvSpPr>
            <a:spLocks noGrp="1"/>
          </p:cNvSpPr>
          <p:nvPr>
            <p:ph type="sldNum" sz="quarter" idx="12"/>
          </p:nvPr>
        </p:nvSpPr>
        <p:spPr/>
        <p:txBody>
          <a:bodyPr/>
          <a:lstStyle/>
          <a:p>
            <a:fld id="{02E27021-9270-4B59-8FB9-1B042CC4EC83}" type="slidenum">
              <a:rPr lang="en-GB" smtClean="0"/>
              <a:t>‹#›</a:t>
            </a:fld>
            <a:endParaRPr lang="en-GB"/>
          </a:p>
        </p:txBody>
      </p:sp>
    </p:spTree>
    <p:extLst>
      <p:ext uri="{BB962C8B-B14F-4D97-AF65-F5344CB8AC3E}">
        <p14:creationId xmlns:p14="http://schemas.microsoft.com/office/powerpoint/2010/main" val="4104081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F9D5C4-44D1-4DAA-B7B2-8140286ADA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62057A-3CE6-4F97-8B22-F642BF9A7A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D7F0A0-9DCE-465D-BBF6-F8BDD32E9D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95487-45AB-48CC-9E58-5A6D374F3F65}" type="datetimeFigureOut">
              <a:rPr lang="en-GB" smtClean="0"/>
              <a:t>17/02/2021</a:t>
            </a:fld>
            <a:endParaRPr lang="en-GB"/>
          </a:p>
        </p:txBody>
      </p:sp>
      <p:sp>
        <p:nvSpPr>
          <p:cNvPr id="5" name="Footer Placeholder 4">
            <a:extLst>
              <a:ext uri="{FF2B5EF4-FFF2-40B4-BE49-F238E27FC236}">
                <a16:creationId xmlns:a16="http://schemas.microsoft.com/office/drawing/2014/main" id="{56D37BC4-B02F-427F-91DF-122E63ADAF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78A121-5B30-4388-912C-40EFEE5023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27021-9270-4B59-8FB9-1B042CC4EC83}" type="slidenum">
              <a:rPr lang="en-GB" smtClean="0"/>
              <a:t>‹#›</a:t>
            </a:fld>
            <a:endParaRPr lang="en-GB"/>
          </a:p>
        </p:txBody>
      </p:sp>
    </p:spTree>
    <p:extLst>
      <p:ext uri="{BB962C8B-B14F-4D97-AF65-F5344CB8AC3E}">
        <p14:creationId xmlns:p14="http://schemas.microsoft.com/office/powerpoint/2010/main" val="99698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8D691-1458-438E-A188-88A5143F2745}"/>
              </a:ext>
            </a:extLst>
          </p:cNvPr>
          <p:cNvSpPr>
            <a:spLocks noGrp="1"/>
          </p:cNvSpPr>
          <p:nvPr>
            <p:ph type="ctrTitle"/>
          </p:nvPr>
        </p:nvSpPr>
        <p:spPr/>
        <p:txBody>
          <a:bodyPr>
            <a:normAutofit/>
          </a:bodyPr>
          <a:lstStyle/>
          <a:p>
            <a:r>
              <a:rPr lang="en-GB" sz="3600"/>
              <a:t>202</a:t>
            </a:r>
            <a:r>
              <a:rPr lang="en-US" altLang="zh-CN" sz="3600"/>
              <a:t>1</a:t>
            </a:r>
            <a:r>
              <a:rPr lang="en-GB" sz="3600"/>
              <a:t>.</a:t>
            </a:r>
            <a:r>
              <a:rPr lang="en-US" altLang="zh-CN" sz="3600"/>
              <a:t>0</a:t>
            </a:r>
            <a:r>
              <a:rPr lang="en-GB" sz="3600"/>
              <a:t>1.</a:t>
            </a:r>
            <a:r>
              <a:rPr lang="en-US" altLang="zh-CN" sz="3600"/>
              <a:t>2</a:t>
            </a:r>
            <a:r>
              <a:rPr lang="en-GB" sz="3600"/>
              <a:t>1</a:t>
            </a:r>
          </a:p>
        </p:txBody>
      </p:sp>
    </p:spTree>
    <p:extLst>
      <p:ext uri="{BB962C8B-B14F-4D97-AF65-F5344CB8AC3E}">
        <p14:creationId xmlns:p14="http://schemas.microsoft.com/office/powerpoint/2010/main" val="2186569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63327"/>
            <a:ext cx="10515600" cy="597401"/>
          </a:xfrm>
        </p:spPr>
        <p:txBody>
          <a:bodyPr>
            <a:normAutofit/>
          </a:bodyPr>
          <a:lstStyle/>
          <a:p>
            <a:pPr algn="ctr"/>
            <a:r>
              <a:rPr lang="en-GB" altLang="zh-CN" sz="2200" kern="1400" spc="-50">
                <a:effectLst/>
                <a:latin typeface="Calibri Light" panose="020F0302020204030204" pitchFamily="34" charset="0"/>
                <a:ea typeface="SimSun" panose="02010600030101010101" pitchFamily="2" charset="-122"/>
                <a:cs typeface="Times New Roman" panose="02020603050405020304" pitchFamily="18" charset="0"/>
              </a:rPr>
              <a:t>2 Thessalonians  </a:t>
            </a:r>
            <a:r>
              <a:rPr lang="en-US" altLang="zh-CN" sz="2200" kern="1400" spc="-50">
                <a:effectLst/>
                <a:ea typeface="SimSun" panose="02010600030101010101" pitchFamily="2" charset="-122"/>
                <a:cs typeface="Times New Roman" panose="02020603050405020304" pitchFamily="18" charset="0"/>
              </a:rPr>
              <a:t>2:</a:t>
            </a:r>
            <a:r>
              <a:rPr lang="en-US" altLang="zh-CN" sz="2200" kern="1400" spc="-50">
                <a:ea typeface="SimSun" panose="02010600030101010101" pitchFamily="2" charset="-122"/>
                <a:cs typeface="Times New Roman" panose="02020603050405020304" pitchFamily="18" charset="0"/>
              </a:rPr>
              <a:t>6-8    </a:t>
            </a:r>
            <a:r>
              <a:rPr lang="zh-CN" sz="2200" kern="1400" spc="-50">
                <a:effectLst/>
                <a:latin typeface="Calibri Light" panose="020F0302020204030204" pitchFamily="34" charset="0"/>
                <a:ea typeface="SimSun" panose="02010600030101010101" pitchFamily="2" charset="-122"/>
                <a:cs typeface="Times New Roman" panose="02020603050405020304" pitchFamily="18" charset="0"/>
              </a:rPr>
              <a:t>帖撒罗尼迦后</a:t>
            </a:r>
            <a:r>
              <a:rPr lang="zh-CN" sz="2200" kern="1400" spc="-50">
                <a:effectLst/>
                <a:latin typeface="SimSun" panose="02010600030101010101" pitchFamily="2" charset="-122"/>
                <a:ea typeface="SimSun" panose="02010600030101010101" pitchFamily="2" charset="-122"/>
                <a:cs typeface="Times New Roman" panose="02020603050405020304" pitchFamily="18" charset="0"/>
              </a:rPr>
              <a:t>书</a:t>
            </a:r>
            <a:r>
              <a:rPr lang="en-US" altLang="zh-CN" sz="2200" kern="1400" spc="-50">
                <a:latin typeface="SimSun" panose="02010600030101010101" pitchFamily="2" charset="-122"/>
                <a:ea typeface="SimSun" panose="02010600030101010101" pitchFamily="2" charset="-122"/>
                <a:cs typeface="Times New Roman" panose="02020603050405020304" pitchFamily="18" charset="0"/>
              </a:rPr>
              <a:t> </a:t>
            </a:r>
            <a:r>
              <a:rPr lang="en-US" altLang="zh-CN" sz="2200" kern="1400" spc="-50">
                <a:effectLst/>
                <a:latin typeface="SimSun" panose="02010600030101010101" pitchFamily="2" charset="-122"/>
                <a:ea typeface="SimSun" panose="02010600030101010101" pitchFamily="2" charset="-122"/>
                <a:cs typeface="Times New Roman" panose="02020603050405020304" pitchFamily="18" charset="0"/>
              </a:rPr>
              <a:t>2:</a:t>
            </a:r>
            <a:r>
              <a:rPr lang="en-US" altLang="zh-CN" sz="2200" kern="1400" spc="-50">
                <a:latin typeface="SimSun" panose="02010600030101010101" pitchFamily="2" charset="-122"/>
                <a:ea typeface="SimSun" panose="02010600030101010101" pitchFamily="2" charset="-122"/>
                <a:cs typeface="Times New Roman" panose="02020603050405020304" pitchFamily="18" charset="0"/>
              </a:rPr>
              <a:t>6-8</a:t>
            </a:r>
            <a:endParaRPr lang="en-GB" sz="22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942975" y="891840"/>
            <a:ext cx="10125075" cy="5928059"/>
          </a:xfrm>
        </p:spPr>
        <p:txBody>
          <a:bodyPr>
            <a:normAutofit/>
          </a:bodyPr>
          <a:lstStyle/>
          <a:p>
            <a:pPr marL="0" indent="0">
              <a:lnSpc>
                <a:spcPts val="5000"/>
              </a:lnSpc>
              <a:buNone/>
            </a:pPr>
            <a:r>
              <a:rPr lang="zh-CN" altLang="en-US" sz="2400">
                <a:effectLst/>
                <a:latin typeface="SimSun" panose="02010600030101010101" pitchFamily="2" charset="-122"/>
                <a:ea typeface="SimSun" panose="02010600030101010101" pitchFamily="2" charset="-122"/>
                <a:cs typeface="Arial" panose="020B0604020202020204" pitchFamily="34" charset="0"/>
              </a:rPr>
              <a:t>你们知道，现在是</a:t>
            </a:r>
            <a:r>
              <a:rPr lang="zh-CN" altLang="en-US" sz="2400" b="1">
                <a:solidFill>
                  <a:srgbClr val="0070C0"/>
                </a:solidFill>
                <a:effectLst/>
                <a:latin typeface="SimSun" panose="02010600030101010101" pitchFamily="2" charset="-122"/>
                <a:ea typeface="SimSun" panose="02010600030101010101" pitchFamily="2" charset="-122"/>
                <a:cs typeface="Arial" panose="020B0604020202020204" pitchFamily="34" charset="0"/>
              </a:rPr>
              <a:t>真理</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拦阻（他），</a:t>
            </a:r>
            <a:r>
              <a:rPr lang="zh-CN" altLang="en-US" sz="2400">
                <a:effectLst/>
                <a:latin typeface="SimSun" panose="02010600030101010101" pitchFamily="2" charset="-122"/>
                <a:ea typeface="SimSun" panose="02010600030101010101" pitchFamily="2" charset="-122"/>
                <a:cs typeface="Arial" panose="020B0604020202020204" pitchFamily="34" charset="0"/>
              </a:rPr>
              <a:t>使他时辰到了就显露。 因为，这不法之奥秘已经发作，</a:t>
            </a:r>
            <a:r>
              <a:rPr lang="zh-CN" altLang="en-US" sz="2400">
                <a:latin typeface="SimSun" panose="02010600030101010101" pitchFamily="2" charset="-122"/>
                <a:ea typeface="SimSun" panose="02010600030101010101" pitchFamily="2" charset="-122"/>
                <a:cs typeface="Arial" panose="020B0604020202020204" pitchFamily="34" charset="0"/>
              </a:rPr>
              <a:t>只是现在有</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那拦阻的</a:t>
            </a:r>
            <a:r>
              <a:rPr lang="zh-CN" altLang="en-US" sz="2400">
                <a:effectLst/>
                <a:latin typeface="SimSun" panose="02010600030101010101" pitchFamily="2" charset="-122"/>
                <a:ea typeface="SimSun" panose="02010600030101010101" pitchFamily="2" charset="-122"/>
                <a:cs typeface="Arial" panose="020B0604020202020204" pitchFamily="34" charset="0"/>
              </a:rPr>
              <a:t>，</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等到</a:t>
            </a:r>
            <a:r>
              <a:rPr lang="zh-CN" altLang="en-US" sz="2400" b="1">
                <a:solidFill>
                  <a:srgbClr val="0070C0"/>
                </a:solidFill>
                <a:effectLst/>
                <a:latin typeface="SimSun" panose="02010600030101010101" pitchFamily="2" charset="-122"/>
                <a:ea typeface="SimSun" panose="02010600030101010101" pitchFamily="2" charset="-122"/>
                <a:cs typeface="Arial" panose="020B0604020202020204" pitchFamily="34" charset="0"/>
              </a:rPr>
              <a:t>真理不再拦阻他，</a:t>
            </a:r>
            <a:r>
              <a:rPr lang="zh-CN" altLang="en-US" sz="2400">
                <a:effectLst/>
                <a:latin typeface="SimSun" panose="02010600030101010101" pitchFamily="2" charset="-122"/>
                <a:ea typeface="SimSun" panose="02010600030101010101" pitchFamily="2" charset="-122"/>
                <a:cs typeface="Arial" panose="020B0604020202020204" pitchFamily="34" charset="0"/>
              </a:rPr>
              <a:t>那时，那不法者就要出现</a:t>
            </a:r>
            <a:r>
              <a:rPr lang="en-US"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而主</a:t>
            </a:r>
            <a:r>
              <a:rPr lang="en-GB" altLang="zh-CN" sz="2400">
                <a:effectLst/>
                <a:latin typeface="SimSun" panose="02010600030101010101" pitchFamily="2" charset="-122"/>
                <a:ea typeface="SimSun" panose="02010600030101010101" pitchFamily="2" charset="-122"/>
                <a:cs typeface="Arial" panose="020B0604020202020204" pitchFamily="34" charset="0"/>
              </a:rPr>
              <a:t>… </a:t>
            </a:r>
            <a:r>
              <a:rPr lang="zh-CN" altLang="en-US" sz="2400">
                <a:effectLst/>
                <a:latin typeface="SimSun" panose="02010600030101010101" pitchFamily="2" charset="-122"/>
                <a:ea typeface="SimSun" panose="02010600030101010101" pitchFamily="2" charset="-122"/>
                <a:cs typeface="Arial" panose="020B0604020202020204" pitchFamily="34" charset="0"/>
              </a:rPr>
              <a:t>必凭他的再临显现，把他消灭。</a:t>
            </a:r>
            <a:endParaRPr lang="en-GB" altLang="zh-CN" sz="2400">
              <a:effectLst/>
              <a:latin typeface="SimSun" panose="02010600030101010101" pitchFamily="2" charset="-122"/>
              <a:ea typeface="SimSun" panose="02010600030101010101" pitchFamily="2" charset="-122"/>
              <a:cs typeface="Arial" panose="020B0604020202020204" pitchFamily="34" charset="0"/>
            </a:endParaRPr>
          </a:p>
          <a:p>
            <a:pPr marL="0" indent="0">
              <a:lnSpc>
                <a:spcPts val="5000"/>
              </a:lnSpc>
              <a:buNone/>
            </a:pPr>
            <a:endParaRPr lang="en-GB" altLang="zh-CN" sz="1800">
              <a:latin typeface="SimSun" panose="02010600030101010101" pitchFamily="2" charset="-122"/>
              <a:ea typeface="SimSun" panose="02010600030101010101" pitchFamily="2" charset="-122"/>
              <a:cs typeface="Arial" panose="020B0604020202020204" pitchFamily="34" charset="0"/>
            </a:endParaRPr>
          </a:p>
          <a:p>
            <a:pPr marL="0" indent="0" algn="ctr">
              <a:lnSpc>
                <a:spcPts val="5000"/>
              </a:lnSpc>
              <a:buNone/>
            </a:pPr>
            <a:r>
              <a:rPr lang="en-US" altLang="zh-CN" sz="6000">
                <a:effectLst/>
                <a:latin typeface="+mj-lt"/>
                <a:ea typeface="SimSun" panose="02010600030101010101" pitchFamily="2" charset="-122"/>
                <a:cs typeface="Arial" panose="020B0604020202020204" pitchFamily="34" charset="0"/>
              </a:rPr>
              <a:t>A </a:t>
            </a:r>
            <a:r>
              <a:rPr lang="zh-CN" altLang="en-US" sz="6000">
                <a:effectLst/>
                <a:latin typeface="+mj-lt"/>
                <a:ea typeface="SimSun" panose="02010600030101010101" pitchFamily="2" charset="-122"/>
                <a:cs typeface="Arial" panose="020B0604020202020204" pitchFamily="34" charset="0"/>
              </a:rPr>
              <a:t>？</a:t>
            </a:r>
            <a:endParaRPr lang="en-GB" altLang="zh-CN" sz="6000">
              <a:effectLst/>
              <a:latin typeface="+mj-lt"/>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639788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72852"/>
            <a:ext cx="10515600" cy="597401"/>
          </a:xfrm>
        </p:spPr>
        <p:txBody>
          <a:bodyPr>
            <a:normAutofit/>
          </a:bodyPr>
          <a:lstStyle/>
          <a:p>
            <a:pPr algn="ctr"/>
            <a:r>
              <a:rPr lang="en-GB" altLang="zh-CN" sz="2400" kern="1400" spc="-50">
                <a:effectLst/>
                <a:latin typeface="Calibri Light" panose="020F0302020204030204" pitchFamily="34" charset="0"/>
                <a:ea typeface="SimSun" panose="02010600030101010101" pitchFamily="2" charset="-122"/>
                <a:cs typeface="Times New Roman" panose="02020603050405020304" pitchFamily="18" charset="0"/>
              </a:rPr>
              <a:t>2 Thessalonians  </a:t>
            </a:r>
            <a:r>
              <a:rPr lang="en-US" altLang="zh-CN" sz="2400" kern="1400" spc="-50">
                <a:effectLst/>
                <a:ea typeface="SimSun" panose="02010600030101010101" pitchFamily="2" charset="-122"/>
                <a:cs typeface="Times New Roman" panose="02020603050405020304" pitchFamily="18" charset="0"/>
              </a:rPr>
              <a:t>2:</a:t>
            </a:r>
            <a:r>
              <a:rPr lang="en-US" altLang="zh-CN" sz="2400" kern="1400" spc="-50">
                <a:ea typeface="SimSun" panose="02010600030101010101" pitchFamily="2" charset="-122"/>
                <a:cs typeface="Times New Roman" panose="02020603050405020304" pitchFamily="18" charset="0"/>
              </a:rPr>
              <a:t>6-8    </a:t>
            </a:r>
            <a:r>
              <a:rPr lang="zh-CN" sz="2400" kern="1400" spc="-50">
                <a:effectLst/>
                <a:latin typeface="Calibri Light" panose="020F0302020204030204" pitchFamily="34" charset="0"/>
                <a:ea typeface="SimSun" panose="02010600030101010101" pitchFamily="2" charset="-122"/>
                <a:cs typeface="Times New Roman" panose="02020603050405020304" pitchFamily="18" charset="0"/>
              </a:rPr>
              <a:t>帖撒罗尼迦后</a:t>
            </a:r>
            <a:r>
              <a:rPr lang="zh-CN" sz="2400" kern="1400" spc="-50">
                <a:effectLst/>
                <a:latin typeface="SimSun" panose="02010600030101010101" pitchFamily="2" charset="-122"/>
                <a:ea typeface="SimSun" panose="02010600030101010101" pitchFamily="2" charset="-122"/>
                <a:cs typeface="Times New Roman" panose="02020603050405020304" pitchFamily="18" charset="0"/>
              </a:rPr>
              <a:t>书</a:t>
            </a:r>
            <a:r>
              <a:rPr lang="en-US" altLang="zh-CN" sz="2400" kern="1400" spc="-50">
                <a:latin typeface="SimSun" panose="02010600030101010101" pitchFamily="2" charset="-122"/>
                <a:ea typeface="SimSun" panose="02010600030101010101" pitchFamily="2" charset="-122"/>
                <a:cs typeface="Times New Roman" panose="02020603050405020304" pitchFamily="18" charset="0"/>
              </a:rPr>
              <a:t> </a:t>
            </a:r>
            <a:r>
              <a:rPr lang="en-US" altLang="zh-CN" sz="2400" kern="1400" spc="-50">
                <a:effectLst/>
                <a:latin typeface="SimSun" panose="02010600030101010101" pitchFamily="2" charset="-122"/>
                <a:ea typeface="SimSun" panose="02010600030101010101" pitchFamily="2" charset="-122"/>
                <a:cs typeface="Times New Roman" panose="02020603050405020304" pitchFamily="18" charset="0"/>
              </a:rPr>
              <a:t>2:</a:t>
            </a:r>
            <a:r>
              <a:rPr lang="en-US" altLang="zh-CN" sz="2400" kern="1400" spc="-50">
                <a:latin typeface="SimSun" panose="02010600030101010101" pitchFamily="2" charset="-122"/>
                <a:ea typeface="SimSun" panose="02010600030101010101" pitchFamily="2" charset="-122"/>
                <a:cs typeface="Times New Roman" panose="02020603050405020304" pitchFamily="18" charset="0"/>
              </a:rPr>
              <a:t>6-8</a:t>
            </a:r>
            <a:endParaRPr lang="en-GB" sz="24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1238250" y="910890"/>
            <a:ext cx="9553575" cy="5928059"/>
          </a:xfrm>
        </p:spPr>
        <p:txBody>
          <a:bodyPr>
            <a:normAutofit/>
          </a:bodyPr>
          <a:lstStyle/>
          <a:p>
            <a:pPr marL="0" indent="0">
              <a:lnSpc>
                <a:spcPts val="5000"/>
              </a:lnSpc>
              <a:buNone/>
            </a:pPr>
            <a:r>
              <a:rPr lang="zh-CN" altLang="en-US" sz="2400">
                <a:effectLst/>
                <a:latin typeface="SimSun" panose="02010600030101010101" pitchFamily="2" charset="-122"/>
                <a:ea typeface="SimSun" panose="02010600030101010101" pitchFamily="2" charset="-122"/>
                <a:cs typeface="Arial" panose="020B0604020202020204" pitchFamily="34" charset="0"/>
              </a:rPr>
              <a:t>你们知道，现在</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人们压制</a:t>
            </a:r>
            <a:r>
              <a:rPr lang="zh-CN" altLang="en-US" sz="2400" b="1">
                <a:solidFill>
                  <a:srgbClr val="0070C0"/>
                </a:solidFill>
                <a:effectLst/>
                <a:latin typeface="SimSun" panose="02010600030101010101" pitchFamily="2" charset="-122"/>
                <a:ea typeface="SimSun" panose="02010600030101010101" pitchFamily="2" charset="-122"/>
                <a:cs typeface="Arial" panose="020B0604020202020204" pitchFamily="34" charset="0"/>
              </a:rPr>
              <a:t>真理</a:t>
            </a:r>
            <a:r>
              <a:rPr lang="zh-CN" altLang="en-US" sz="2400">
                <a:effectLst/>
                <a:latin typeface="SimSun" panose="02010600030101010101" pitchFamily="2" charset="-122"/>
                <a:ea typeface="SimSun" panose="02010600030101010101" pitchFamily="2" charset="-122"/>
                <a:cs typeface="Arial" panose="020B0604020202020204" pitchFamily="34" charset="0"/>
              </a:rPr>
              <a:t>，使他时辰到了就显露。因为，这不法之奥秘已经发作，</a:t>
            </a:r>
            <a:r>
              <a:rPr lang="zh-CN" altLang="en-US" sz="2400">
                <a:latin typeface="SimSun" panose="02010600030101010101" pitchFamily="2" charset="-122"/>
                <a:ea typeface="SimSun" panose="02010600030101010101" pitchFamily="2" charset="-122"/>
                <a:cs typeface="Arial" panose="020B0604020202020204" pitchFamily="34" charset="0"/>
              </a:rPr>
              <a:t>只是现在有</a:t>
            </a:r>
            <a:r>
              <a:rPr lang="zh-CN" altLang="en-US" sz="2400" b="1">
                <a:solidFill>
                  <a:srgbClr val="C00000"/>
                </a:solidFill>
                <a:latin typeface="SimSun" panose="02010600030101010101" pitchFamily="2" charset="-122"/>
                <a:ea typeface="SimSun" panose="02010600030101010101" pitchFamily="2" charset="-122"/>
                <a:cs typeface="Arial" panose="020B0604020202020204" pitchFamily="34" charset="0"/>
              </a:rPr>
              <a:t>那压制</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的，等到</a:t>
            </a:r>
            <a:r>
              <a:rPr lang="zh-CN" altLang="en-US" sz="2400" b="1">
                <a:solidFill>
                  <a:srgbClr val="C00000"/>
                </a:solidFill>
                <a:latin typeface="SimSun" panose="02010600030101010101" pitchFamily="2" charset="-122"/>
                <a:ea typeface="SimSun" panose="02010600030101010101" pitchFamily="2" charset="-122"/>
                <a:cs typeface="Arial" panose="020B0604020202020204" pitchFamily="34" charset="0"/>
              </a:rPr>
              <a:t>他</a:t>
            </a:r>
            <a:r>
              <a:rPr lang="zh-CN"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不再</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挡路，</a:t>
            </a:r>
            <a:r>
              <a:rPr lang="zh-CN" altLang="en-US" sz="2400" b="1">
                <a:solidFill>
                  <a:srgbClr val="0070C0"/>
                </a:solidFill>
                <a:effectLst/>
                <a:latin typeface="SimSun" panose="02010600030101010101" pitchFamily="2" charset="-122"/>
                <a:ea typeface="SimSun" panose="02010600030101010101" pitchFamily="2" charset="-122"/>
                <a:cs typeface="Arial" panose="020B0604020202020204" pitchFamily="34" charset="0"/>
              </a:rPr>
              <a:t>即现在有假教导压制真理，等到假教导不再垄断信徒信仰，</a:t>
            </a:r>
            <a:r>
              <a:rPr lang="zh-CN" altLang="en-US" sz="2400">
                <a:effectLst/>
                <a:latin typeface="SimSun" panose="02010600030101010101" pitchFamily="2" charset="-122"/>
                <a:ea typeface="SimSun" panose="02010600030101010101" pitchFamily="2" charset="-122"/>
                <a:cs typeface="Arial" panose="020B0604020202020204" pitchFamily="34" charset="0"/>
              </a:rPr>
              <a:t>那时，那不法者就要出现，而主</a:t>
            </a:r>
            <a:r>
              <a:rPr lang="en-GB"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必凭他的再临显现，把他消灭。</a:t>
            </a:r>
            <a:endParaRPr lang="en-GB" altLang="zh-CN" sz="2400">
              <a:effectLst/>
              <a:latin typeface="SimSun" panose="02010600030101010101" pitchFamily="2" charset="-122"/>
              <a:ea typeface="SimSun" panose="02010600030101010101" pitchFamily="2" charset="-122"/>
              <a:cs typeface="Arial" panose="020B0604020202020204" pitchFamily="34" charset="0"/>
            </a:endParaRPr>
          </a:p>
          <a:p>
            <a:pPr marL="0" indent="0" algn="ctr">
              <a:lnSpc>
                <a:spcPts val="5000"/>
              </a:lnSpc>
              <a:buNone/>
            </a:pPr>
            <a:r>
              <a:rPr lang="en-GB" altLang="zh-CN">
                <a:latin typeface="SimSun" panose="02010600030101010101" pitchFamily="2" charset="-122"/>
                <a:ea typeface="SimSun" panose="02010600030101010101" pitchFamily="2" charset="-122"/>
                <a:cs typeface="Arial" panose="020B0604020202020204" pitchFamily="34" charset="0"/>
              </a:rPr>
              <a:t> </a:t>
            </a:r>
          </a:p>
          <a:p>
            <a:pPr marL="0" indent="0" algn="ctr">
              <a:lnSpc>
                <a:spcPts val="5000"/>
              </a:lnSpc>
              <a:buNone/>
            </a:pPr>
            <a:r>
              <a:rPr lang="en-US" altLang="zh-CN" sz="6000">
                <a:latin typeface="+mj-lt"/>
                <a:ea typeface="SimSun" panose="02010600030101010101" pitchFamily="2" charset="-122"/>
                <a:cs typeface="Arial" panose="020B0604020202020204" pitchFamily="34" charset="0"/>
              </a:rPr>
              <a:t>C</a:t>
            </a:r>
            <a:r>
              <a:rPr lang="en-GB" altLang="zh-CN" sz="6000">
                <a:latin typeface="SimSun" panose="02010600030101010101" pitchFamily="2" charset="-122"/>
                <a:ea typeface="SimSun" panose="02010600030101010101" pitchFamily="2" charset="-122"/>
                <a:cs typeface="Arial" panose="020B0604020202020204" pitchFamily="34" charset="0"/>
              </a:rPr>
              <a:t> </a:t>
            </a:r>
            <a:r>
              <a:rPr lang="en-GB" altLang="zh-CN">
                <a:latin typeface="SimSun" panose="02010600030101010101" pitchFamily="2" charset="-122"/>
                <a:ea typeface="SimSun" panose="02010600030101010101" pitchFamily="2" charset="-122"/>
                <a:cs typeface="Arial" panose="020B0604020202020204" pitchFamily="34" charset="0"/>
              </a:rPr>
              <a:t>     </a:t>
            </a:r>
          </a:p>
          <a:p>
            <a:pPr marL="0" indent="0">
              <a:lnSpc>
                <a:spcPts val="5000"/>
              </a:lnSpc>
              <a:buNone/>
            </a:pPr>
            <a:r>
              <a:rPr lang="en-GB" altLang="zh-CN">
                <a:effectLst/>
                <a:latin typeface="SimSun" panose="02010600030101010101" pitchFamily="2" charset="-122"/>
                <a:ea typeface="SimSun" panose="02010600030101010101" pitchFamily="2" charset="-122"/>
                <a:cs typeface="Arial" panose="020B0604020202020204" pitchFamily="34" charset="0"/>
              </a:rPr>
              <a:t> </a:t>
            </a:r>
          </a:p>
        </p:txBody>
      </p:sp>
    </p:spTree>
    <p:extLst>
      <p:ext uri="{BB962C8B-B14F-4D97-AF65-F5344CB8AC3E}">
        <p14:creationId xmlns:p14="http://schemas.microsoft.com/office/powerpoint/2010/main" val="2287451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63327"/>
            <a:ext cx="10515600" cy="597401"/>
          </a:xfrm>
        </p:spPr>
        <p:txBody>
          <a:bodyPr>
            <a:normAutofit/>
          </a:bodyPr>
          <a:lstStyle/>
          <a:p>
            <a:pPr algn="ctr"/>
            <a:r>
              <a:rPr lang="en-GB" altLang="zh-CN" sz="2400" kern="1400" spc="-50">
                <a:effectLst/>
                <a:latin typeface="Calibri Light" panose="020F0302020204030204" pitchFamily="34" charset="0"/>
                <a:ea typeface="SimSun" panose="02010600030101010101" pitchFamily="2" charset="-122"/>
                <a:cs typeface="Times New Roman" panose="02020603050405020304" pitchFamily="18" charset="0"/>
              </a:rPr>
              <a:t>2 Thessalonians  </a:t>
            </a:r>
            <a:r>
              <a:rPr lang="en-US" altLang="zh-CN" sz="2400" kern="1400" spc="-50">
                <a:effectLst/>
                <a:ea typeface="SimSun" panose="02010600030101010101" pitchFamily="2" charset="-122"/>
                <a:cs typeface="Times New Roman" panose="02020603050405020304" pitchFamily="18" charset="0"/>
              </a:rPr>
              <a:t>2:</a:t>
            </a:r>
            <a:r>
              <a:rPr lang="en-US" altLang="zh-CN" sz="2400" kern="1400" spc="-50">
                <a:ea typeface="SimSun" panose="02010600030101010101" pitchFamily="2" charset="-122"/>
                <a:cs typeface="Times New Roman" panose="02020603050405020304" pitchFamily="18" charset="0"/>
              </a:rPr>
              <a:t>6-8    </a:t>
            </a:r>
            <a:r>
              <a:rPr lang="zh-CN" sz="2400" kern="1400" spc="-50">
                <a:effectLst/>
                <a:latin typeface="Calibri Light" panose="020F0302020204030204" pitchFamily="34" charset="0"/>
                <a:ea typeface="SimSun" panose="02010600030101010101" pitchFamily="2" charset="-122"/>
                <a:cs typeface="Times New Roman" panose="02020603050405020304" pitchFamily="18" charset="0"/>
              </a:rPr>
              <a:t>帖撒罗尼迦后</a:t>
            </a:r>
            <a:r>
              <a:rPr lang="zh-CN" sz="2400" kern="1400" spc="-50">
                <a:effectLst/>
                <a:latin typeface="SimSun" panose="02010600030101010101" pitchFamily="2" charset="-122"/>
                <a:ea typeface="SimSun" panose="02010600030101010101" pitchFamily="2" charset="-122"/>
                <a:cs typeface="Times New Roman" panose="02020603050405020304" pitchFamily="18" charset="0"/>
              </a:rPr>
              <a:t>书</a:t>
            </a:r>
            <a:r>
              <a:rPr lang="en-US" altLang="zh-CN" sz="2400" kern="1400" spc="-50">
                <a:latin typeface="SimSun" panose="02010600030101010101" pitchFamily="2" charset="-122"/>
                <a:ea typeface="SimSun" panose="02010600030101010101" pitchFamily="2" charset="-122"/>
                <a:cs typeface="Times New Roman" panose="02020603050405020304" pitchFamily="18" charset="0"/>
              </a:rPr>
              <a:t> </a:t>
            </a:r>
            <a:r>
              <a:rPr lang="en-US" altLang="zh-CN" sz="2400" kern="1400" spc="-50">
                <a:effectLst/>
                <a:latin typeface="SimSun" panose="02010600030101010101" pitchFamily="2" charset="-122"/>
                <a:ea typeface="SimSun" panose="02010600030101010101" pitchFamily="2" charset="-122"/>
                <a:cs typeface="Times New Roman" panose="02020603050405020304" pitchFamily="18" charset="0"/>
              </a:rPr>
              <a:t>2:</a:t>
            </a:r>
            <a:r>
              <a:rPr lang="en-US" altLang="zh-CN" sz="2400" kern="1400" spc="-50">
                <a:latin typeface="SimSun" panose="02010600030101010101" pitchFamily="2" charset="-122"/>
                <a:ea typeface="SimSun" panose="02010600030101010101" pitchFamily="2" charset="-122"/>
                <a:cs typeface="Times New Roman" panose="02020603050405020304" pitchFamily="18" charset="0"/>
              </a:rPr>
              <a:t>6-8</a:t>
            </a:r>
            <a:endParaRPr lang="en-GB" sz="24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971551" y="901365"/>
            <a:ext cx="10172700" cy="5928059"/>
          </a:xfrm>
        </p:spPr>
        <p:txBody>
          <a:bodyPr>
            <a:normAutofit/>
          </a:bodyPr>
          <a:lstStyle/>
          <a:p>
            <a:pPr marL="0" indent="0">
              <a:lnSpc>
                <a:spcPts val="5000"/>
              </a:lnSpc>
              <a:buNone/>
            </a:pPr>
            <a:r>
              <a:rPr lang="zh-CN" altLang="en-US" sz="2400">
                <a:effectLst/>
                <a:latin typeface="SimSun" panose="02010600030101010101" pitchFamily="2" charset="-122"/>
                <a:ea typeface="SimSun" panose="02010600030101010101" pitchFamily="2" charset="-122"/>
                <a:cs typeface="Arial" panose="020B0604020202020204" pitchFamily="34" charset="0"/>
              </a:rPr>
              <a:t>你们知道，现在</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人们压制</a:t>
            </a:r>
            <a:r>
              <a:rPr lang="zh-CN" altLang="en-US" sz="2400" b="1">
                <a:solidFill>
                  <a:srgbClr val="0070C0"/>
                </a:solidFill>
                <a:effectLst/>
                <a:latin typeface="SimSun" panose="02010600030101010101" pitchFamily="2" charset="-122"/>
                <a:ea typeface="SimSun" panose="02010600030101010101" pitchFamily="2" charset="-122"/>
                <a:cs typeface="Arial" panose="020B0604020202020204" pitchFamily="34" charset="0"/>
              </a:rPr>
              <a:t>真理</a:t>
            </a:r>
            <a:r>
              <a:rPr lang="zh-CN" altLang="en-US" sz="2400">
                <a:effectLst/>
                <a:latin typeface="SimSun" panose="02010600030101010101" pitchFamily="2" charset="-122"/>
                <a:ea typeface="SimSun" panose="02010600030101010101" pitchFamily="2" charset="-122"/>
                <a:cs typeface="Arial" panose="020B0604020202020204" pitchFamily="34" charset="0"/>
              </a:rPr>
              <a:t>，使他时辰到了就显露。因为，这不法之奥秘已经发作，</a:t>
            </a:r>
            <a:r>
              <a:rPr lang="zh-CN" altLang="en-US" sz="2400">
                <a:latin typeface="SimSun" panose="02010600030101010101" pitchFamily="2" charset="-122"/>
                <a:ea typeface="SimSun" panose="02010600030101010101" pitchFamily="2" charset="-122"/>
                <a:cs typeface="Arial" panose="020B0604020202020204" pitchFamily="34" charset="0"/>
              </a:rPr>
              <a:t>只是现在有</a:t>
            </a:r>
            <a:r>
              <a:rPr lang="zh-CN" altLang="en-US" sz="2400" b="1">
                <a:solidFill>
                  <a:srgbClr val="C00000"/>
                </a:solidFill>
                <a:latin typeface="SimSun" panose="02010600030101010101" pitchFamily="2" charset="-122"/>
                <a:ea typeface="SimSun" panose="02010600030101010101" pitchFamily="2" charset="-122"/>
                <a:cs typeface="Arial" panose="020B0604020202020204" pitchFamily="34" charset="0"/>
              </a:rPr>
              <a:t>那拦阻</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的，等到他从中间出来，</a:t>
            </a:r>
            <a:r>
              <a:rPr lang="zh-CN" altLang="en-US" sz="2400" b="1">
                <a:solidFill>
                  <a:srgbClr val="0070C0"/>
                </a:solidFill>
                <a:effectLst/>
                <a:latin typeface="SimSun" panose="02010600030101010101" pitchFamily="2" charset="-122"/>
                <a:ea typeface="SimSun" panose="02010600030101010101" pitchFamily="2" charset="-122"/>
                <a:cs typeface="Arial" panose="020B0604020202020204" pitchFamily="34" charset="0"/>
              </a:rPr>
              <a:t>等到忠心捍卫雅伟信仰者，从中间出来，</a:t>
            </a:r>
            <a:r>
              <a:rPr lang="zh-CN" altLang="en-US" sz="2400">
                <a:effectLst/>
                <a:latin typeface="SimSun" panose="02010600030101010101" pitchFamily="2" charset="-122"/>
                <a:ea typeface="SimSun" panose="02010600030101010101" pitchFamily="2" charset="-122"/>
                <a:cs typeface="Arial" panose="020B0604020202020204" pitchFamily="34" charset="0"/>
              </a:rPr>
              <a:t>那时，那不法者就要出现，而主</a:t>
            </a:r>
            <a:r>
              <a:rPr lang="en-GB"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必凭他的再临显现，把他消灭。</a:t>
            </a:r>
            <a:endParaRPr lang="en-GB" altLang="zh-CN" sz="2400">
              <a:effectLst/>
              <a:latin typeface="SimSun" panose="02010600030101010101" pitchFamily="2" charset="-122"/>
              <a:ea typeface="SimSun" panose="02010600030101010101" pitchFamily="2" charset="-122"/>
              <a:cs typeface="Arial" panose="020B0604020202020204" pitchFamily="34" charset="0"/>
            </a:endParaRPr>
          </a:p>
          <a:p>
            <a:pPr marL="0" indent="0">
              <a:lnSpc>
                <a:spcPts val="5000"/>
              </a:lnSpc>
              <a:buNone/>
            </a:pPr>
            <a:endParaRPr lang="en-GB" altLang="zh-CN">
              <a:latin typeface="SimSun" panose="02010600030101010101" pitchFamily="2" charset="-122"/>
              <a:ea typeface="SimSun" panose="02010600030101010101" pitchFamily="2" charset="-122"/>
              <a:cs typeface="Arial" panose="020B0604020202020204" pitchFamily="34" charset="0"/>
            </a:endParaRPr>
          </a:p>
          <a:p>
            <a:pPr marL="0" indent="0" algn="ctr">
              <a:lnSpc>
                <a:spcPts val="5000"/>
              </a:lnSpc>
              <a:buNone/>
            </a:pPr>
            <a:r>
              <a:rPr lang="en-US" altLang="zh-CN" sz="6000">
                <a:effectLst/>
                <a:latin typeface="+mj-lt"/>
                <a:ea typeface="SimSun" panose="02010600030101010101" pitchFamily="2" charset="-122"/>
                <a:cs typeface="Arial" panose="020B0604020202020204" pitchFamily="34" charset="0"/>
              </a:rPr>
              <a:t>D </a:t>
            </a:r>
            <a:r>
              <a:rPr lang="zh-CN" altLang="en-US" sz="6000">
                <a:effectLst/>
                <a:latin typeface="+mj-lt"/>
                <a:ea typeface="SimSun" panose="02010600030101010101" pitchFamily="2" charset="-122"/>
                <a:cs typeface="Arial" panose="020B0604020202020204" pitchFamily="34" charset="0"/>
              </a:rPr>
              <a:t>？</a:t>
            </a:r>
            <a:endParaRPr lang="en-GB" altLang="zh-CN" sz="6000">
              <a:effectLst/>
              <a:latin typeface="+mj-lt"/>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887724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63327"/>
            <a:ext cx="10515600" cy="597401"/>
          </a:xfrm>
        </p:spPr>
        <p:txBody>
          <a:bodyPr>
            <a:normAutofit/>
          </a:bodyPr>
          <a:lstStyle/>
          <a:p>
            <a:pPr algn="ctr"/>
            <a:r>
              <a:rPr lang="en-GB" altLang="zh-CN" sz="2200" kern="1400" spc="-50">
                <a:effectLst/>
                <a:latin typeface="Calibri Light" panose="020F0302020204030204" pitchFamily="34" charset="0"/>
                <a:ea typeface="SimSun" panose="02010600030101010101" pitchFamily="2" charset="-122"/>
                <a:cs typeface="Times New Roman" panose="02020603050405020304" pitchFamily="18" charset="0"/>
              </a:rPr>
              <a:t>2 Thessalonians  </a:t>
            </a:r>
            <a:r>
              <a:rPr lang="en-US" altLang="zh-CN" sz="2200" kern="1400" spc="-50">
                <a:effectLst/>
                <a:ea typeface="SimSun" panose="02010600030101010101" pitchFamily="2" charset="-122"/>
                <a:cs typeface="Times New Roman" panose="02020603050405020304" pitchFamily="18" charset="0"/>
              </a:rPr>
              <a:t>2:</a:t>
            </a:r>
            <a:r>
              <a:rPr lang="en-US" altLang="zh-CN" sz="2200" kern="1400" spc="-50">
                <a:ea typeface="SimSun" panose="02010600030101010101" pitchFamily="2" charset="-122"/>
                <a:cs typeface="Times New Roman" panose="02020603050405020304" pitchFamily="18" charset="0"/>
              </a:rPr>
              <a:t>6-8    </a:t>
            </a:r>
            <a:r>
              <a:rPr lang="zh-CN" sz="2200" kern="1400" spc="-50">
                <a:effectLst/>
                <a:latin typeface="Calibri Light" panose="020F0302020204030204" pitchFamily="34" charset="0"/>
                <a:ea typeface="SimSun" panose="02010600030101010101" pitchFamily="2" charset="-122"/>
                <a:cs typeface="Times New Roman" panose="02020603050405020304" pitchFamily="18" charset="0"/>
              </a:rPr>
              <a:t>帖撒罗尼迦后</a:t>
            </a:r>
            <a:r>
              <a:rPr lang="zh-CN" sz="2200" kern="1400" spc="-50">
                <a:effectLst/>
                <a:latin typeface="SimSun" panose="02010600030101010101" pitchFamily="2" charset="-122"/>
                <a:ea typeface="SimSun" panose="02010600030101010101" pitchFamily="2" charset="-122"/>
                <a:cs typeface="Times New Roman" panose="02020603050405020304" pitchFamily="18" charset="0"/>
              </a:rPr>
              <a:t>书</a:t>
            </a:r>
            <a:r>
              <a:rPr lang="en-US" altLang="zh-CN" sz="2200" kern="1400" spc="-50">
                <a:latin typeface="SimSun" panose="02010600030101010101" pitchFamily="2" charset="-122"/>
                <a:ea typeface="SimSun" panose="02010600030101010101" pitchFamily="2" charset="-122"/>
                <a:cs typeface="Times New Roman" panose="02020603050405020304" pitchFamily="18" charset="0"/>
              </a:rPr>
              <a:t> </a:t>
            </a:r>
            <a:r>
              <a:rPr lang="en-US" altLang="zh-CN" sz="2200" kern="1400" spc="-50">
                <a:effectLst/>
                <a:latin typeface="SimSun" panose="02010600030101010101" pitchFamily="2" charset="-122"/>
                <a:ea typeface="SimSun" panose="02010600030101010101" pitchFamily="2" charset="-122"/>
                <a:cs typeface="Times New Roman" panose="02020603050405020304" pitchFamily="18" charset="0"/>
              </a:rPr>
              <a:t>2:</a:t>
            </a:r>
            <a:r>
              <a:rPr lang="en-US" altLang="zh-CN" sz="2200" kern="1400" spc="-50">
                <a:latin typeface="SimSun" panose="02010600030101010101" pitchFamily="2" charset="-122"/>
                <a:ea typeface="SimSun" panose="02010600030101010101" pitchFamily="2" charset="-122"/>
                <a:cs typeface="Times New Roman" panose="02020603050405020304" pitchFamily="18" charset="0"/>
              </a:rPr>
              <a:t>6-8</a:t>
            </a:r>
            <a:endParaRPr lang="en-GB" sz="22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923925" y="891840"/>
            <a:ext cx="10239375" cy="5928059"/>
          </a:xfrm>
        </p:spPr>
        <p:txBody>
          <a:bodyPr>
            <a:normAutofit/>
          </a:bodyPr>
          <a:lstStyle/>
          <a:p>
            <a:pPr marL="0" indent="0">
              <a:lnSpc>
                <a:spcPts val="5000"/>
              </a:lnSpc>
              <a:buNone/>
            </a:pPr>
            <a:r>
              <a:rPr lang="zh-CN" altLang="en-US" sz="2400">
                <a:effectLst/>
                <a:latin typeface="SimSun" panose="02010600030101010101" pitchFamily="2" charset="-122"/>
                <a:ea typeface="SimSun" panose="02010600030101010101" pitchFamily="2" charset="-122"/>
                <a:cs typeface="Arial" panose="020B0604020202020204" pitchFamily="34" charset="0"/>
              </a:rPr>
              <a:t>你们知道，现在</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那拦阻（他）的</a:t>
            </a:r>
            <a:r>
              <a:rPr lang="zh-CN" altLang="en-US" sz="2400" b="1">
                <a:solidFill>
                  <a:srgbClr val="0070C0"/>
                </a:solidFill>
                <a:effectLst/>
                <a:latin typeface="SimSun" panose="02010600030101010101" pitchFamily="2" charset="-122"/>
                <a:ea typeface="SimSun" panose="02010600030101010101" pitchFamily="2" charset="-122"/>
                <a:cs typeface="Arial" panose="020B0604020202020204" pitchFamily="34" charset="0"/>
              </a:rPr>
              <a:t>是法治，</a:t>
            </a:r>
            <a:r>
              <a:rPr lang="zh-CN" altLang="en-US" sz="2400">
                <a:effectLst/>
                <a:latin typeface="SimSun" panose="02010600030101010101" pitchFamily="2" charset="-122"/>
                <a:ea typeface="SimSun" panose="02010600030101010101" pitchFamily="2" charset="-122"/>
                <a:cs typeface="Arial" panose="020B0604020202020204" pitchFamily="34" charset="0"/>
              </a:rPr>
              <a:t>使他时辰到了就显露。因为，这不法之奥秘已经发作，</a:t>
            </a:r>
            <a:r>
              <a:rPr lang="zh-CN" altLang="en-US" sz="2400">
                <a:latin typeface="SimSun" panose="02010600030101010101" pitchFamily="2" charset="-122"/>
                <a:ea typeface="SimSun" panose="02010600030101010101" pitchFamily="2" charset="-122"/>
                <a:cs typeface="Arial" panose="020B0604020202020204" pitchFamily="34" charset="0"/>
              </a:rPr>
              <a:t>只是现在有</a:t>
            </a:r>
            <a:r>
              <a:rPr lang="zh-CN" altLang="en-US" sz="2400" b="1">
                <a:solidFill>
                  <a:srgbClr val="C00000"/>
                </a:solidFill>
                <a:latin typeface="SimSun" panose="02010600030101010101" pitchFamily="2" charset="-122"/>
                <a:ea typeface="SimSun" panose="02010600030101010101" pitchFamily="2" charset="-122"/>
                <a:cs typeface="Arial" panose="020B0604020202020204" pitchFamily="34" charset="0"/>
              </a:rPr>
              <a:t>那拦阻</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的</a:t>
            </a:r>
            <a:r>
              <a:rPr lang="zh-CN" altLang="en-US" sz="2400">
                <a:effectLst/>
                <a:latin typeface="SimSun" panose="02010600030101010101" pitchFamily="2" charset="-122"/>
                <a:ea typeface="SimSun" panose="02010600030101010101" pitchFamily="2" charset="-122"/>
                <a:cs typeface="Arial" panose="020B0604020202020204" pitchFamily="34" charset="0"/>
              </a:rPr>
              <a:t>，</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等到</a:t>
            </a:r>
            <a:r>
              <a:rPr lang="zh-CN" altLang="en-US" sz="2400" b="1">
                <a:solidFill>
                  <a:srgbClr val="0070C0"/>
                </a:solidFill>
                <a:effectLst/>
                <a:latin typeface="SimSun" panose="02010600030101010101" pitchFamily="2" charset="-122"/>
                <a:ea typeface="SimSun" panose="02010600030101010101" pitchFamily="2" charset="-122"/>
                <a:cs typeface="Arial" panose="020B0604020202020204" pitchFamily="34" charset="0"/>
              </a:rPr>
              <a:t>法治</a:t>
            </a:r>
            <a:r>
              <a:rPr lang="zh-CN"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不再</a:t>
            </a:r>
            <a:r>
              <a:rPr lang="zh-CN" altLang="en-US" sz="2400" b="1">
                <a:solidFill>
                  <a:srgbClr val="C00000"/>
                </a:solidFill>
                <a:latin typeface="SimSun" panose="02010600030101010101" pitchFamily="2" charset="-122"/>
                <a:ea typeface="SimSun" panose="02010600030101010101" pitchFamily="2" charset="-122"/>
                <a:cs typeface="Arial" panose="020B0604020202020204" pitchFamily="34" charset="0"/>
              </a:rPr>
              <a:t>挡路</a:t>
            </a:r>
            <a:r>
              <a:rPr lang="en-US" altLang="zh-CN" sz="2400" b="1">
                <a:solidFill>
                  <a:srgbClr val="0070C0"/>
                </a:solidFill>
                <a:latin typeface="SimSun" panose="02010600030101010101" pitchFamily="2" charset="-122"/>
                <a:ea typeface="SimSun" panose="02010600030101010101" pitchFamily="2" charset="-122"/>
                <a:cs typeface="Arial" panose="020B0604020202020204" pitchFamily="34" charset="0"/>
              </a:rPr>
              <a:t>——</a:t>
            </a:r>
            <a:r>
              <a:rPr lang="zh-CN" altLang="en-US" sz="2400" b="1">
                <a:solidFill>
                  <a:srgbClr val="0070C0"/>
                </a:solidFill>
                <a:effectLst/>
                <a:latin typeface="SimSun" panose="02010600030101010101" pitchFamily="2" charset="-122"/>
                <a:ea typeface="SimSun" panose="02010600030101010101" pitchFamily="2" charset="-122"/>
                <a:cs typeface="Arial" panose="020B0604020202020204" pitchFamily="34" charset="0"/>
              </a:rPr>
              <a:t>等到不法的事猖獗，法治崩溃，</a:t>
            </a:r>
            <a:r>
              <a:rPr lang="zh-CN" altLang="en-US" sz="2400">
                <a:effectLst/>
                <a:latin typeface="SimSun" panose="02010600030101010101" pitchFamily="2" charset="-122"/>
                <a:ea typeface="SimSun" panose="02010600030101010101" pitchFamily="2" charset="-122"/>
                <a:cs typeface="Arial" panose="020B0604020202020204" pitchFamily="34" charset="0"/>
              </a:rPr>
              <a:t>那时，那不法者就要出现，而主</a:t>
            </a:r>
            <a:r>
              <a:rPr lang="en-GB"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必凭他的再临显现，把他消灭。</a:t>
            </a:r>
            <a:endParaRPr lang="en-GB" altLang="zh-CN" sz="2400">
              <a:effectLst/>
              <a:latin typeface="SimSun" panose="02010600030101010101" pitchFamily="2" charset="-122"/>
              <a:ea typeface="SimSun" panose="02010600030101010101" pitchFamily="2" charset="-122"/>
              <a:cs typeface="Arial" panose="020B0604020202020204" pitchFamily="34" charset="0"/>
            </a:endParaRPr>
          </a:p>
          <a:p>
            <a:pPr marL="0" indent="0">
              <a:lnSpc>
                <a:spcPts val="5000"/>
              </a:lnSpc>
              <a:buNone/>
            </a:pP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0" indent="0" algn="ctr">
              <a:lnSpc>
                <a:spcPts val="5000"/>
              </a:lnSpc>
              <a:buNone/>
            </a:pPr>
            <a:r>
              <a:rPr lang="en-US" altLang="zh-CN" sz="6000">
                <a:effectLst/>
                <a:latin typeface="+mj-lt"/>
                <a:ea typeface="SimSun" panose="02010600030101010101" pitchFamily="2" charset="-122"/>
                <a:cs typeface="Arial" panose="020B0604020202020204" pitchFamily="34" charset="0"/>
              </a:rPr>
              <a:t>B</a:t>
            </a:r>
            <a:endParaRPr lang="en-GB" altLang="zh-CN" sz="6000">
              <a:effectLst/>
              <a:latin typeface="+mj-lt"/>
              <a:ea typeface="SimSun" panose="02010600030101010101" pitchFamily="2" charset="-122"/>
              <a:cs typeface="Arial" panose="020B0604020202020204" pitchFamily="34" charset="0"/>
            </a:endParaRPr>
          </a:p>
          <a:p>
            <a:pPr marL="0" indent="0" algn="ctr">
              <a:lnSpc>
                <a:spcPts val="5000"/>
              </a:lnSpc>
              <a:buNone/>
            </a:pPr>
            <a:endParaRPr lang="en-GB" altLang="zh-CN">
              <a:effectLst/>
              <a:latin typeface="SimSun" panose="02010600030101010101" pitchFamily="2" charset="-122"/>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1671177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25227"/>
            <a:ext cx="10515600" cy="597401"/>
          </a:xfrm>
        </p:spPr>
        <p:txBody>
          <a:bodyPr>
            <a:normAutofit/>
          </a:bodyPr>
          <a:lstStyle/>
          <a:p>
            <a:pPr algn="ctr"/>
            <a:r>
              <a:rPr lang="en-GB" altLang="zh-CN" sz="2000" kern="1400" spc="-50">
                <a:effectLst/>
                <a:latin typeface="Calibri Light" panose="020F0302020204030204" pitchFamily="34" charset="0"/>
                <a:ea typeface="SimSun" panose="02010600030101010101" pitchFamily="2" charset="-122"/>
                <a:cs typeface="Times New Roman" panose="02020603050405020304" pitchFamily="18" charset="0"/>
              </a:rPr>
              <a:t>2 Thessalonians  </a:t>
            </a:r>
            <a:r>
              <a:rPr lang="en-US" altLang="zh-CN" sz="2000" kern="1400" spc="-50">
                <a:effectLst/>
                <a:ea typeface="SimSun" panose="02010600030101010101" pitchFamily="2" charset="-122"/>
                <a:cs typeface="Times New Roman" panose="02020603050405020304" pitchFamily="18" charset="0"/>
              </a:rPr>
              <a:t>2:3</a:t>
            </a:r>
            <a:r>
              <a:rPr lang="en-US" altLang="zh-CN" sz="2000" kern="1400" spc="-50">
                <a:ea typeface="SimSun" panose="02010600030101010101" pitchFamily="2" charset="-122"/>
                <a:cs typeface="Times New Roman" panose="02020603050405020304" pitchFamily="18" charset="0"/>
              </a:rPr>
              <a:t>-12    </a:t>
            </a:r>
            <a:r>
              <a:rPr lang="zh-CN" sz="2000" kern="1400" spc="-50">
                <a:effectLst/>
                <a:latin typeface="Calibri Light" panose="020F0302020204030204" pitchFamily="34" charset="0"/>
                <a:ea typeface="SimSun" panose="02010600030101010101" pitchFamily="2" charset="-122"/>
                <a:cs typeface="Times New Roman" panose="02020603050405020304" pitchFamily="18" charset="0"/>
              </a:rPr>
              <a:t>帖撒罗尼迦后</a:t>
            </a:r>
            <a:r>
              <a:rPr lang="zh-CN" sz="2000" kern="1400" spc="-50">
                <a:effectLst/>
                <a:latin typeface="SimSun" panose="02010600030101010101" pitchFamily="2" charset="-122"/>
                <a:ea typeface="SimSun" panose="02010600030101010101" pitchFamily="2" charset="-122"/>
                <a:cs typeface="Times New Roman" panose="02020603050405020304" pitchFamily="18" charset="0"/>
              </a:rPr>
              <a:t>书</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2:3</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-12</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02244" y="663240"/>
            <a:ext cx="10951581" cy="5928059"/>
          </a:xfrm>
        </p:spPr>
        <p:txBody>
          <a:bodyPr>
            <a:normAutofit/>
          </a:bodyPr>
          <a:lstStyle/>
          <a:p>
            <a:pPr marL="0" indent="0">
              <a:lnSpc>
                <a:spcPts val="5000"/>
              </a:lnSpc>
              <a:buNone/>
            </a:pPr>
            <a:r>
              <a:rPr lang="en-US" sz="2400" baseline="30000">
                <a:effectLst/>
                <a:latin typeface="SimSun" panose="02010600030101010101" pitchFamily="2" charset="-122"/>
                <a:ea typeface="SimSun" panose="02010600030101010101" pitchFamily="2" charset="-122"/>
                <a:cs typeface="Arial" panose="020B0604020202020204" pitchFamily="34" charset="0"/>
              </a:rPr>
              <a:t>3 </a:t>
            </a:r>
            <a:r>
              <a:rPr lang="zh-CN" sz="2400">
                <a:effectLst/>
                <a:latin typeface="Calibri" panose="020F0502020204030204" pitchFamily="34" charset="0"/>
                <a:ea typeface="SimSun" panose="02010600030101010101" pitchFamily="2" charset="-122"/>
                <a:cs typeface="Arial" panose="020B0604020202020204" pitchFamily="34" charset="0"/>
              </a:rPr>
              <a:t>因为这之前必先有</a:t>
            </a:r>
            <a:r>
              <a:rPr lang="zh-CN" sz="2400" b="1">
                <a:solidFill>
                  <a:srgbClr val="C00000"/>
                </a:solidFill>
                <a:effectLst/>
                <a:latin typeface="Calibri" panose="020F0502020204030204" pitchFamily="34" charset="0"/>
                <a:ea typeface="SimSun" panose="02010600030101010101" pitchFamily="2" charset="-122"/>
                <a:cs typeface="Arial" panose="020B0604020202020204" pitchFamily="34" charset="0"/>
              </a:rPr>
              <a:t>离经叛道</a:t>
            </a:r>
            <a:r>
              <a:rPr lang="zh-CN" sz="2400">
                <a:effectLst/>
                <a:latin typeface="Calibri" panose="020F0502020204030204" pitchFamily="34" charset="0"/>
                <a:ea typeface="SimSun" panose="02010600030101010101" pitchFamily="2" charset="-122"/>
                <a:cs typeface="Arial" panose="020B0604020202020204" pitchFamily="34" charset="0"/>
              </a:rPr>
              <a:t>，和那</a:t>
            </a:r>
            <a:r>
              <a:rPr lang="zh-CN" sz="2400" b="1">
                <a:solidFill>
                  <a:srgbClr val="C00000"/>
                </a:solidFill>
                <a:effectLst/>
                <a:latin typeface="Calibri" panose="020F0502020204030204" pitchFamily="34" charset="0"/>
                <a:ea typeface="SimSun" panose="02010600030101010101" pitchFamily="2" charset="-122"/>
                <a:cs typeface="Arial" panose="020B0604020202020204" pitchFamily="34" charset="0"/>
              </a:rPr>
              <a:t>不法的人</a:t>
            </a:r>
            <a:r>
              <a:rPr lang="zh-CN" sz="2400">
                <a:effectLst/>
                <a:latin typeface="Calibri" panose="020F0502020204030204" pitchFamily="34" charset="0"/>
                <a:ea typeface="SimSun" panose="02010600030101010101" pitchFamily="2" charset="-122"/>
                <a:cs typeface="Arial" panose="020B0604020202020204" pitchFamily="34" charset="0"/>
              </a:rPr>
              <a:t>沉沦之子出现。</a:t>
            </a:r>
            <a:r>
              <a:rPr lang="en-US" sz="2400" baseline="30000">
                <a:effectLst/>
                <a:latin typeface="SimSun" panose="02010600030101010101" pitchFamily="2" charset="-122"/>
                <a:ea typeface="SimSun" panose="02010600030101010101" pitchFamily="2" charset="-122"/>
                <a:cs typeface="Arial" panose="020B0604020202020204" pitchFamily="34" charset="0"/>
              </a:rPr>
              <a:t>4 </a:t>
            </a:r>
            <a:r>
              <a:rPr lang="zh-CN" sz="2400">
                <a:effectLst/>
                <a:latin typeface="Calibri" panose="020F0502020204030204" pitchFamily="34" charset="0"/>
                <a:ea typeface="SimSun" panose="02010600030101010101" pitchFamily="2" charset="-122"/>
                <a:cs typeface="Arial" panose="020B0604020202020204" pitchFamily="34" charset="0"/>
              </a:rPr>
              <a:t>就是那死敌，他抬高自己，超过各种所谓神明</a:t>
            </a:r>
            <a:r>
              <a:rPr lang="zh-CN" altLang="en-US" sz="2400">
                <a:effectLst/>
                <a:latin typeface="Calibri" panose="020F0502020204030204" pitchFamily="34" charset="0"/>
                <a:ea typeface="SimSun" panose="02010600030101010101" pitchFamily="2" charset="-122"/>
                <a:cs typeface="Arial" panose="020B0604020202020204" pitchFamily="34" charset="0"/>
              </a:rPr>
              <a:t>、</a:t>
            </a:r>
            <a:r>
              <a:rPr lang="zh-CN" sz="2400">
                <a:effectLst/>
                <a:latin typeface="Calibri" panose="020F0502020204030204" pitchFamily="34" charset="0"/>
                <a:ea typeface="SimSun" panose="02010600030101010101" pitchFamily="2" charset="-122"/>
                <a:cs typeface="Arial" panose="020B0604020202020204" pitchFamily="34" charset="0"/>
              </a:rPr>
              <a:t>圣物</a:t>
            </a:r>
            <a:r>
              <a:rPr lang="zh-CN" altLang="en-US" sz="2400">
                <a:effectLst/>
                <a:latin typeface="Calibri" panose="020F0502020204030204" pitchFamily="34" charset="0"/>
                <a:ea typeface="SimSun" panose="02010600030101010101" pitchFamily="2" charset="-122"/>
                <a:cs typeface="Arial" panose="020B0604020202020204" pitchFamily="34" charset="0"/>
              </a:rPr>
              <a:t>、</a:t>
            </a:r>
            <a:r>
              <a:rPr lang="zh-CN" sz="2400">
                <a:effectLst/>
                <a:latin typeface="Calibri" panose="020F0502020204030204" pitchFamily="34" charset="0"/>
                <a:ea typeface="SimSun" panose="02010600030101010101" pitchFamily="2" charset="-122"/>
                <a:cs typeface="Arial" panose="020B0604020202020204" pitchFamily="34" charset="0"/>
              </a:rPr>
              <a:t>神殿之上，甚至坐进神的圣所里面，自称是神。</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5 </a:t>
            </a:r>
            <a:r>
              <a:rPr lang="zh-CN" altLang="en-US" sz="2400">
                <a:latin typeface="SimSun" panose="02010600030101010101" pitchFamily="2" charset="-122"/>
                <a:ea typeface="SimSun" panose="02010600030101010101" pitchFamily="2" charset="-122"/>
                <a:cs typeface="Arial" panose="020B0604020202020204" pitchFamily="34" charset="0"/>
              </a:rPr>
              <a:t>不记得吗？过去我在你们那里的时候，常常对你们说起这些事。</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6 </a:t>
            </a:r>
            <a:r>
              <a:rPr lang="zh-CN" altLang="en-US" sz="2400">
                <a:effectLst/>
                <a:latin typeface="SimSun" panose="02010600030101010101" pitchFamily="2" charset="-122"/>
                <a:ea typeface="SimSun" panose="02010600030101010101" pitchFamily="2" charset="-122"/>
                <a:cs typeface="Arial" panose="020B0604020202020204" pitchFamily="34" charset="0"/>
              </a:rPr>
              <a:t>你们知道，现在</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那拦阻的</a:t>
            </a:r>
            <a:r>
              <a:rPr lang="zh-CN" altLang="en-US" sz="2400">
                <a:effectLst/>
                <a:latin typeface="SimSun" panose="02010600030101010101" pitchFamily="2" charset="-122"/>
                <a:ea typeface="SimSun" panose="02010600030101010101" pitchFamily="2" charset="-122"/>
                <a:cs typeface="Arial" panose="020B0604020202020204" pitchFamily="34" charset="0"/>
              </a:rPr>
              <a:t>是什么，使他时辰到了就显露。</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7 </a:t>
            </a:r>
            <a:r>
              <a:rPr lang="zh-CN" altLang="en-US" sz="2400">
                <a:effectLst/>
                <a:latin typeface="SimSun" panose="02010600030101010101" pitchFamily="2" charset="-122"/>
                <a:ea typeface="SimSun" panose="02010600030101010101" pitchFamily="2" charset="-122"/>
                <a:cs typeface="Arial" panose="020B0604020202020204" pitchFamily="34" charset="0"/>
              </a:rPr>
              <a:t>因为，这不法之奥秘已经发作，</a:t>
            </a:r>
            <a:r>
              <a:rPr lang="zh-CN" altLang="en-US" sz="2400">
                <a:latin typeface="SimSun" panose="02010600030101010101" pitchFamily="2" charset="-122"/>
                <a:ea typeface="SimSun" panose="02010600030101010101" pitchFamily="2" charset="-122"/>
                <a:cs typeface="Arial" panose="020B0604020202020204" pitchFamily="34" charset="0"/>
              </a:rPr>
              <a:t>只是现在有那</a:t>
            </a:r>
            <a:r>
              <a:rPr lang="zh-CN" altLang="en-US" sz="2400">
                <a:effectLst/>
                <a:latin typeface="SimSun" panose="02010600030101010101" pitchFamily="2" charset="-122"/>
                <a:ea typeface="SimSun" panose="02010600030101010101" pitchFamily="2" charset="-122"/>
                <a:cs typeface="Arial" panose="020B0604020202020204" pitchFamily="34" charset="0"/>
              </a:rPr>
              <a:t>拦阻的，等到他</a:t>
            </a:r>
            <a:r>
              <a:rPr lang="zh-CN" sz="2400">
                <a:effectLst/>
                <a:latin typeface="SimSun" panose="02010600030101010101" pitchFamily="2" charset="-122"/>
                <a:ea typeface="SimSun" panose="02010600030101010101" pitchFamily="2" charset="-122"/>
                <a:cs typeface="Arial" panose="020B0604020202020204" pitchFamily="34" charset="0"/>
              </a:rPr>
              <a:t>不再</a:t>
            </a:r>
            <a:r>
              <a:rPr lang="zh-CN" altLang="en-US" sz="2400">
                <a:effectLst/>
                <a:latin typeface="SimSun" panose="02010600030101010101" pitchFamily="2" charset="-122"/>
                <a:ea typeface="SimSun" panose="02010600030101010101" pitchFamily="2" charset="-122"/>
                <a:cs typeface="Arial" panose="020B0604020202020204" pitchFamily="34" charset="0"/>
              </a:rPr>
              <a:t>挡路，</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8 </a:t>
            </a:r>
            <a:r>
              <a:rPr lang="zh-CN" altLang="en-US" sz="2400">
                <a:effectLst/>
                <a:latin typeface="SimSun" panose="02010600030101010101" pitchFamily="2" charset="-122"/>
                <a:ea typeface="SimSun" panose="02010600030101010101" pitchFamily="2" charset="-122"/>
                <a:cs typeface="Arial" panose="020B0604020202020204" pitchFamily="34" charset="0"/>
              </a:rPr>
              <a:t>那时，那不法者就要出现</a:t>
            </a:r>
            <a:r>
              <a:rPr lang="en-US"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而主</a:t>
            </a:r>
            <a:r>
              <a:rPr lang="en-GB"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必凭他的再临显现，把他消灭。</a:t>
            </a:r>
            <a:r>
              <a:rPr lang="en-US" sz="2400" baseline="30000">
                <a:effectLst/>
                <a:latin typeface="SimSun" panose="02010600030101010101" pitchFamily="2" charset="-122"/>
                <a:cs typeface="Arial" panose="020B0604020202020204" pitchFamily="34" charset="0"/>
              </a:rPr>
              <a:t>9 </a:t>
            </a:r>
            <a:r>
              <a:rPr lang="zh-CN" sz="2400">
                <a:effectLst/>
                <a:ea typeface="SimSun" panose="02010600030101010101" pitchFamily="2" charset="-122"/>
                <a:cs typeface="Arial" panose="020B0604020202020204" pitchFamily="34" charset="0"/>
              </a:rPr>
              <a:t>是撒旦，使到他的出现充满能力，使他摆出种种异能、神迹和骗人的奇事，</a:t>
            </a:r>
            <a:r>
              <a:rPr lang="en-US" sz="2400" baseline="30000">
                <a:effectLst/>
                <a:latin typeface="SimSun" panose="02010600030101010101" pitchFamily="2" charset="-122"/>
                <a:cs typeface="Arial" panose="020B0604020202020204" pitchFamily="34" charset="0"/>
              </a:rPr>
              <a:t>10 </a:t>
            </a:r>
            <a:r>
              <a:rPr lang="zh-CN" sz="2400">
                <a:effectLst/>
                <a:ea typeface="SimSun" panose="02010600030101010101" pitchFamily="2" charset="-122"/>
                <a:cs typeface="Arial" panose="020B0604020202020204" pitchFamily="34" charset="0"/>
              </a:rPr>
              <a:t>对那些快要灭亡的人施尽不义的诡计；只因他们不肯接受对真理的爱而挽救自己。</a:t>
            </a:r>
            <a:r>
              <a:rPr lang="en-US" sz="2400" baseline="30000">
                <a:effectLst/>
                <a:latin typeface="SimSun" panose="02010600030101010101" pitchFamily="2" charset="-122"/>
                <a:cs typeface="Arial" panose="020B0604020202020204" pitchFamily="34" charset="0"/>
              </a:rPr>
              <a:t>11 </a:t>
            </a:r>
            <a:r>
              <a:rPr lang="zh-CN" sz="2400">
                <a:effectLst/>
                <a:ea typeface="SimSun" panose="02010600030101010101" pitchFamily="2" charset="-122"/>
                <a:cs typeface="Arial" panose="020B0604020202020204" pitchFamily="34" charset="0"/>
              </a:rPr>
              <a:t>故此，神就令错谬的思想</a:t>
            </a:r>
            <a:r>
              <a:rPr lang="zh-CN" altLang="en-US" sz="2400">
                <a:effectLst/>
                <a:ea typeface="SimSun" panose="02010600030101010101" pitchFamily="2" charset="-122"/>
                <a:cs typeface="Arial" panose="020B0604020202020204" pitchFamily="34" charset="0"/>
              </a:rPr>
              <a:t>运</a:t>
            </a:r>
            <a:r>
              <a:rPr lang="zh-CN" sz="2400">
                <a:effectLst/>
                <a:ea typeface="SimSun" panose="02010600030101010101" pitchFamily="2" charset="-122"/>
                <a:cs typeface="Arial" panose="020B0604020202020204" pitchFamily="34" charset="0"/>
              </a:rPr>
              <a:t>行在他们当中，任其信从谎言，</a:t>
            </a:r>
            <a:r>
              <a:rPr lang="en-US" sz="2400" baseline="30000">
                <a:effectLst/>
                <a:latin typeface="SimSun" panose="02010600030101010101" pitchFamily="2" charset="-122"/>
                <a:cs typeface="Arial" panose="020B0604020202020204" pitchFamily="34" charset="0"/>
              </a:rPr>
              <a:t>12 </a:t>
            </a:r>
            <a:r>
              <a:rPr lang="zh-CN" sz="2400">
                <a:effectLst/>
                <a:ea typeface="SimSun" panose="02010600030101010101" pitchFamily="2" charset="-122"/>
                <a:cs typeface="Arial" panose="020B0604020202020204" pitchFamily="34" charset="0"/>
              </a:rPr>
              <a:t>为了把所有不信从真理，倒喜欢不义的人都定罪。</a:t>
            </a:r>
            <a:endParaRPr lang="zh-CN" altLang="en-US" sz="2400">
              <a:effectLst/>
              <a:latin typeface="SimSun" panose="02010600030101010101" pitchFamily="2" charset="-122"/>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296456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25227"/>
            <a:ext cx="10515600" cy="597401"/>
          </a:xfrm>
        </p:spPr>
        <p:txBody>
          <a:bodyPr>
            <a:normAutofit/>
          </a:bodyPr>
          <a:lstStyle/>
          <a:p>
            <a:pPr algn="ctr"/>
            <a:r>
              <a:rPr lang="en-GB" altLang="zh-CN" sz="2000" kern="1400" spc="-50">
                <a:effectLst/>
                <a:latin typeface="Calibri Light" panose="020F0302020204030204" pitchFamily="34" charset="0"/>
                <a:ea typeface="SimSun" panose="02010600030101010101" pitchFamily="2" charset="-122"/>
                <a:cs typeface="Times New Roman" panose="02020603050405020304" pitchFamily="18" charset="0"/>
              </a:rPr>
              <a:t>2 Thessalonians  </a:t>
            </a:r>
            <a:r>
              <a:rPr lang="en-US" altLang="zh-CN" sz="2000" kern="1400" spc="-50">
                <a:effectLst/>
                <a:ea typeface="SimSun" panose="02010600030101010101" pitchFamily="2" charset="-122"/>
                <a:cs typeface="Times New Roman" panose="02020603050405020304" pitchFamily="18" charset="0"/>
              </a:rPr>
              <a:t>2:3</a:t>
            </a:r>
            <a:r>
              <a:rPr lang="en-US" altLang="zh-CN" sz="2000" kern="1400" spc="-50">
                <a:ea typeface="SimSun" panose="02010600030101010101" pitchFamily="2" charset="-122"/>
                <a:cs typeface="Times New Roman" panose="02020603050405020304" pitchFamily="18" charset="0"/>
              </a:rPr>
              <a:t>-12    </a:t>
            </a:r>
            <a:r>
              <a:rPr lang="zh-CN" sz="2000" kern="1400" spc="-50">
                <a:effectLst/>
                <a:latin typeface="Calibri Light" panose="020F0302020204030204" pitchFamily="34" charset="0"/>
                <a:ea typeface="SimSun" panose="02010600030101010101" pitchFamily="2" charset="-122"/>
                <a:cs typeface="Times New Roman" panose="02020603050405020304" pitchFamily="18" charset="0"/>
              </a:rPr>
              <a:t>帖撒罗尼迦后</a:t>
            </a:r>
            <a:r>
              <a:rPr lang="zh-CN" sz="2000" kern="1400" spc="-50">
                <a:effectLst/>
                <a:latin typeface="SimSun" panose="02010600030101010101" pitchFamily="2" charset="-122"/>
                <a:ea typeface="SimSun" panose="02010600030101010101" pitchFamily="2" charset="-122"/>
                <a:cs typeface="Times New Roman" panose="02020603050405020304" pitchFamily="18" charset="0"/>
              </a:rPr>
              <a:t>书</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2:3</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-12</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02244" y="663240"/>
            <a:ext cx="10951581" cy="5928059"/>
          </a:xfrm>
        </p:spPr>
        <p:txBody>
          <a:bodyPr>
            <a:normAutofit/>
          </a:bodyPr>
          <a:lstStyle/>
          <a:p>
            <a:pPr marL="0" indent="0">
              <a:lnSpc>
                <a:spcPts val="5000"/>
              </a:lnSpc>
              <a:buNone/>
            </a:pPr>
            <a:r>
              <a:rPr lang="en-US" sz="2400" baseline="30000">
                <a:effectLst/>
                <a:latin typeface="SimSun" panose="02010600030101010101" pitchFamily="2" charset="-122"/>
                <a:ea typeface="SimSun" panose="02010600030101010101" pitchFamily="2" charset="-122"/>
                <a:cs typeface="Arial" panose="020B0604020202020204" pitchFamily="34" charset="0"/>
              </a:rPr>
              <a:t>3 </a:t>
            </a:r>
            <a:r>
              <a:rPr lang="zh-CN" sz="2400">
                <a:effectLst/>
                <a:latin typeface="Calibri" panose="020F0502020204030204" pitchFamily="34" charset="0"/>
                <a:ea typeface="SimSun" panose="02010600030101010101" pitchFamily="2" charset="-122"/>
                <a:cs typeface="Arial" panose="020B0604020202020204" pitchFamily="34" charset="0"/>
              </a:rPr>
              <a:t>因为这之前必先有</a:t>
            </a:r>
            <a:r>
              <a:rPr lang="zh-CN" sz="2400" b="1">
                <a:solidFill>
                  <a:srgbClr val="C00000"/>
                </a:solidFill>
                <a:effectLst/>
                <a:latin typeface="Calibri" panose="020F0502020204030204" pitchFamily="34" charset="0"/>
                <a:ea typeface="SimSun" panose="02010600030101010101" pitchFamily="2" charset="-122"/>
                <a:cs typeface="Arial" panose="020B0604020202020204" pitchFamily="34" charset="0"/>
              </a:rPr>
              <a:t>离经叛道</a:t>
            </a:r>
            <a:r>
              <a:rPr lang="zh-CN" sz="2400">
                <a:effectLst/>
                <a:latin typeface="Calibri" panose="020F0502020204030204" pitchFamily="34" charset="0"/>
                <a:ea typeface="SimSun" panose="02010600030101010101" pitchFamily="2" charset="-122"/>
                <a:cs typeface="Arial" panose="020B0604020202020204" pitchFamily="34" charset="0"/>
              </a:rPr>
              <a:t>，和那</a:t>
            </a:r>
            <a:r>
              <a:rPr lang="zh-CN" sz="2400" b="1">
                <a:solidFill>
                  <a:srgbClr val="C00000"/>
                </a:solidFill>
                <a:effectLst/>
                <a:latin typeface="Calibri" panose="020F0502020204030204" pitchFamily="34" charset="0"/>
                <a:ea typeface="SimSun" panose="02010600030101010101" pitchFamily="2" charset="-122"/>
                <a:cs typeface="Arial" panose="020B0604020202020204" pitchFamily="34" charset="0"/>
              </a:rPr>
              <a:t>不法的人</a:t>
            </a:r>
            <a:r>
              <a:rPr lang="zh-CN" sz="2400">
                <a:effectLst/>
                <a:latin typeface="Calibri" panose="020F0502020204030204" pitchFamily="34" charset="0"/>
                <a:ea typeface="SimSun" panose="02010600030101010101" pitchFamily="2" charset="-122"/>
                <a:cs typeface="Arial" panose="020B0604020202020204" pitchFamily="34" charset="0"/>
              </a:rPr>
              <a:t>沉沦之子出现。</a:t>
            </a:r>
            <a:r>
              <a:rPr lang="en-US" sz="2400" baseline="30000">
                <a:effectLst/>
                <a:latin typeface="SimSun" panose="02010600030101010101" pitchFamily="2" charset="-122"/>
                <a:ea typeface="SimSun" panose="02010600030101010101" pitchFamily="2" charset="-122"/>
                <a:cs typeface="Arial" panose="020B0604020202020204" pitchFamily="34" charset="0"/>
              </a:rPr>
              <a:t>4 </a:t>
            </a:r>
            <a:r>
              <a:rPr lang="zh-CN" sz="2400">
                <a:effectLst/>
                <a:latin typeface="Calibri" panose="020F0502020204030204" pitchFamily="34" charset="0"/>
                <a:ea typeface="SimSun" panose="02010600030101010101" pitchFamily="2" charset="-122"/>
                <a:cs typeface="Arial" panose="020B0604020202020204" pitchFamily="34" charset="0"/>
              </a:rPr>
              <a:t>就是那死敌，他抬高自己，超过各种所谓神明</a:t>
            </a:r>
            <a:r>
              <a:rPr lang="zh-CN" altLang="en-US" sz="2400">
                <a:effectLst/>
                <a:latin typeface="Calibri" panose="020F0502020204030204" pitchFamily="34" charset="0"/>
                <a:ea typeface="SimSun" panose="02010600030101010101" pitchFamily="2" charset="-122"/>
                <a:cs typeface="Arial" panose="020B0604020202020204" pitchFamily="34" charset="0"/>
              </a:rPr>
              <a:t>、</a:t>
            </a:r>
            <a:r>
              <a:rPr lang="zh-CN" sz="2400">
                <a:effectLst/>
                <a:latin typeface="Calibri" panose="020F0502020204030204" pitchFamily="34" charset="0"/>
                <a:ea typeface="SimSun" panose="02010600030101010101" pitchFamily="2" charset="-122"/>
                <a:cs typeface="Arial" panose="020B0604020202020204" pitchFamily="34" charset="0"/>
              </a:rPr>
              <a:t>圣物</a:t>
            </a:r>
            <a:r>
              <a:rPr lang="zh-CN" altLang="en-US" sz="2400">
                <a:effectLst/>
                <a:latin typeface="Calibri" panose="020F0502020204030204" pitchFamily="34" charset="0"/>
                <a:ea typeface="SimSun" panose="02010600030101010101" pitchFamily="2" charset="-122"/>
                <a:cs typeface="Arial" panose="020B0604020202020204" pitchFamily="34" charset="0"/>
              </a:rPr>
              <a:t>、</a:t>
            </a:r>
            <a:r>
              <a:rPr lang="zh-CN" sz="2400">
                <a:effectLst/>
                <a:latin typeface="Calibri" panose="020F0502020204030204" pitchFamily="34" charset="0"/>
                <a:ea typeface="SimSun" panose="02010600030101010101" pitchFamily="2" charset="-122"/>
                <a:cs typeface="Arial" panose="020B0604020202020204" pitchFamily="34" charset="0"/>
              </a:rPr>
              <a:t>神殿之上，甚至坐进神的圣所里面，自称是神。</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5 </a:t>
            </a:r>
            <a:r>
              <a:rPr lang="zh-CN" altLang="en-US" sz="2400">
                <a:latin typeface="SimSun" panose="02010600030101010101" pitchFamily="2" charset="-122"/>
                <a:ea typeface="SimSun" panose="02010600030101010101" pitchFamily="2" charset="-122"/>
                <a:cs typeface="Arial" panose="020B0604020202020204" pitchFamily="34" charset="0"/>
              </a:rPr>
              <a:t>不记得吗？过去我在你们那里的时候，常常对你们说起这些事。</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6 </a:t>
            </a:r>
            <a:r>
              <a:rPr lang="zh-CN" altLang="en-US" sz="2400">
                <a:effectLst/>
                <a:latin typeface="SimSun" panose="02010600030101010101" pitchFamily="2" charset="-122"/>
                <a:ea typeface="SimSun" panose="02010600030101010101" pitchFamily="2" charset="-122"/>
                <a:cs typeface="Arial" panose="020B0604020202020204" pitchFamily="34" charset="0"/>
              </a:rPr>
              <a:t>你们知道，现在</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那拦阻的</a:t>
            </a:r>
            <a:r>
              <a:rPr lang="zh-CN" altLang="en-US" sz="2400">
                <a:effectLst/>
                <a:latin typeface="SimSun" panose="02010600030101010101" pitchFamily="2" charset="-122"/>
                <a:ea typeface="SimSun" panose="02010600030101010101" pitchFamily="2" charset="-122"/>
                <a:cs typeface="Arial" panose="020B0604020202020204" pitchFamily="34" charset="0"/>
              </a:rPr>
              <a:t>是什么，使他时辰到了就显露。</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7 </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因为，这不法之奥秘已经发作</a:t>
            </a:r>
            <a:r>
              <a:rPr lang="zh-CN" altLang="en-US"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latin typeface="SimSun" panose="02010600030101010101" pitchFamily="2" charset="-122"/>
                <a:ea typeface="SimSun" panose="02010600030101010101" pitchFamily="2" charset="-122"/>
                <a:cs typeface="Arial" panose="020B0604020202020204" pitchFamily="34" charset="0"/>
              </a:rPr>
              <a:t>只是现在有那</a:t>
            </a:r>
            <a:r>
              <a:rPr lang="zh-CN" altLang="en-US" sz="2400">
                <a:effectLst/>
                <a:latin typeface="SimSun" panose="02010600030101010101" pitchFamily="2" charset="-122"/>
                <a:ea typeface="SimSun" panose="02010600030101010101" pitchFamily="2" charset="-122"/>
                <a:cs typeface="Arial" panose="020B0604020202020204" pitchFamily="34" charset="0"/>
              </a:rPr>
              <a:t>拦阻的，等到他</a:t>
            </a:r>
            <a:r>
              <a:rPr lang="zh-CN" sz="2400">
                <a:effectLst/>
                <a:latin typeface="SimSun" panose="02010600030101010101" pitchFamily="2" charset="-122"/>
                <a:ea typeface="SimSun" panose="02010600030101010101" pitchFamily="2" charset="-122"/>
                <a:cs typeface="Arial" panose="020B0604020202020204" pitchFamily="34" charset="0"/>
              </a:rPr>
              <a:t>不再</a:t>
            </a:r>
            <a:r>
              <a:rPr lang="zh-CN" altLang="en-US" sz="2400">
                <a:effectLst/>
                <a:latin typeface="SimSun" panose="02010600030101010101" pitchFamily="2" charset="-122"/>
                <a:ea typeface="SimSun" panose="02010600030101010101" pitchFamily="2" charset="-122"/>
                <a:cs typeface="Arial" panose="020B0604020202020204" pitchFamily="34" charset="0"/>
              </a:rPr>
              <a:t>挡路，</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8 </a:t>
            </a:r>
            <a:r>
              <a:rPr lang="zh-CN" altLang="en-US" sz="2400">
                <a:effectLst/>
                <a:latin typeface="SimSun" panose="02010600030101010101" pitchFamily="2" charset="-122"/>
                <a:ea typeface="SimSun" panose="02010600030101010101" pitchFamily="2" charset="-122"/>
                <a:cs typeface="Arial" panose="020B0604020202020204" pitchFamily="34" charset="0"/>
              </a:rPr>
              <a:t>那时，那不法者就要出现</a:t>
            </a:r>
            <a:r>
              <a:rPr lang="en-US"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而主</a:t>
            </a:r>
            <a:r>
              <a:rPr lang="en-GB"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必凭他的再临显现，把他消灭。</a:t>
            </a:r>
            <a:r>
              <a:rPr lang="en-US" sz="2400" baseline="30000">
                <a:effectLst/>
                <a:latin typeface="SimSun" panose="02010600030101010101" pitchFamily="2" charset="-122"/>
                <a:cs typeface="Arial" panose="020B0604020202020204" pitchFamily="34" charset="0"/>
              </a:rPr>
              <a:t>9 </a:t>
            </a:r>
            <a:r>
              <a:rPr lang="zh-CN" sz="2400">
                <a:effectLst/>
                <a:ea typeface="SimSun" panose="02010600030101010101" pitchFamily="2" charset="-122"/>
                <a:cs typeface="Arial" panose="020B0604020202020204" pitchFamily="34" charset="0"/>
              </a:rPr>
              <a:t>是撒旦，使到他的出现充满能力，使他摆出种种异能、神迹和骗人的奇事，</a:t>
            </a:r>
            <a:r>
              <a:rPr lang="en-US" sz="2400" baseline="30000">
                <a:effectLst/>
                <a:latin typeface="SimSun" panose="02010600030101010101" pitchFamily="2" charset="-122"/>
                <a:cs typeface="Arial" panose="020B0604020202020204" pitchFamily="34" charset="0"/>
              </a:rPr>
              <a:t>10 </a:t>
            </a:r>
            <a:r>
              <a:rPr lang="zh-CN" sz="2400">
                <a:effectLst/>
                <a:ea typeface="SimSun" panose="02010600030101010101" pitchFamily="2" charset="-122"/>
                <a:cs typeface="Arial" panose="020B0604020202020204" pitchFamily="34" charset="0"/>
              </a:rPr>
              <a:t>对那些快要灭亡的人施尽不义的诡计；只因他们不肯接受对真理的爱而挽救自己。</a:t>
            </a:r>
            <a:r>
              <a:rPr lang="en-US" sz="2400" baseline="30000">
                <a:effectLst/>
                <a:latin typeface="SimSun" panose="02010600030101010101" pitchFamily="2" charset="-122"/>
                <a:cs typeface="Arial" panose="020B0604020202020204" pitchFamily="34" charset="0"/>
              </a:rPr>
              <a:t>11 </a:t>
            </a:r>
            <a:r>
              <a:rPr lang="zh-CN" sz="2400">
                <a:effectLst/>
                <a:ea typeface="SimSun" panose="02010600030101010101" pitchFamily="2" charset="-122"/>
                <a:cs typeface="Arial" panose="020B0604020202020204" pitchFamily="34" charset="0"/>
              </a:rPr>
              <a:t>故此，神就令错谬的思想</a:t>
            </a:r>
            <a:r>
              <a:rPr lang="zh-CN" altLang="en-US" sz="2400">
                <a:effectLst/>
                <a:ea typeface="SimSun" panose="02010600030101010101" pitchFamily="2" charset="-122"/>
                <a:cs typeface="Arial" panose="020B0604020202020204" pitchFamily="34" charset="0"/>
              </a:rPr>
              <a:t>运</a:t>
            </a:r>
            <a:r>
              <a:rPr lang="zh-CN" sz="2400">
                <a:effectLst/>
                <a:ea typeface="SimSun" panose="02010600030101010101" pitchFamily="2" charset="-122"/>
                <a:cs typeface="Arial" panose="020B0604020202020204" pitchFamily="34" charset="0"/>
              </a:rPr>
              <a:t>行在他们当中，任其信从谎言，</a:t>
            </a:r>
            <a:r>
              <a:rPr lang="en-US" sz="2400" baseline="30000">
                <a:effectLst/>
                <a:latin typeface="SimSun" panose="02010600030101010101" pitchFamily="2" charset="-122"/>
                <a:cs typeface="Arial" panose="020B0604020202020204" pitchFamily="34" charset="0"/>
              </a:rPr>
              <a:t>12 </a:t>
            </a:r>
            <a:r>
              <a:rPr lang="zh-CN" sz="2400">
                <a:effectLst/>
                <a:ea typeface="SimSun" panose="02010600030101010101" pitchFamily="2" charset="-122"/>
                <a:cs typeface="Arial" panose="020B0604020202020204" pitchFamily="34" charset="0"/>
              </a:rPr>
              <a:t>为了把所有不信从真理，倒喜欢不义的人都定罪。</a:t>
            </a:r>
            <a:endParaRPr lang="zh-CN" altLang="en-US" sz="2400">
              <a:effectLst/>
              <a:latin typeface="SimSun" panose="02010600030101010101" pitchFamily="2" charset="-122"/>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850315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25227"/>
            <a:ext cx="10515600" cy="597401"/>
          </a:xfrm>
        </p:spPr>
        <p:txBody>
          <a:bodyPr>
            <a:normAutofit/>
          </a:bodyPr>
          <a:lstStyle/>
          <a:p>
            <a:pPr algn="ctr"/>
            <a:r>
              <a:rPr lang="en-GB" altLang="zh-CN" sz="2000" kern="1400" spc="-50">
                <a:effectLst/>
                <a:latin typeface="Calibri Light" panose="020F0302020204030204" pitchFamily="34" charset="0"/>
                <a:ea typeface="SimSun" panose="02010600030101010101" pitchFamily="2" charset="-122"/>
                <a:cs typeface="Times New Roman" panose="02020603050405020304" pitchFamily="18" charset="0"/>
              </a:rPr>
              <a:t>2 Thessalonians  </a:t>
            </a:r>
            <a:r>
              <a:rPr lang="en-US" altLang="zh-CN" sz="2000" kern="1400" spc="-50">
                <a:effectLst/>
                <a:ea typeface="SimSun" panose="02010600030101010101" pitchFamily="2" charset="-122"/>
                <a:cs typeface="Times New Roman" panose="02020603050405020304" pitchFamily="18" charset="0"/>
              </a:rPr>
              <a:t>2:3</a:t>
            </a:r>
            <a:r>
              <a:rPr lang="en-US" altLang="zh-CN" sz="2000" kern="1400" spc="-50">
                <a:ea typeface="SimSun" panose="02010600030101010101" pitchFamily="2" charset="-122"/>
                <a:cs typeface="Times New Roman" panose="02020603050405020304" pitchFamily="18" charset="0"/>
              </a:rPr>
              <a:t>-12    </a:t>
            </a:r>
            <a:r>
              <a:rPr lang="zh-CN" sz="2000" kern="1400" spc="-50">
                <a:effectLst/>
                <a:latin typeface="Calibri Light" panose="020F0302020204030204" pitchFamily="34" charset="0"/>
                <a:ea typeface="SimSun" panose="02010600030101010101" pitchFamily="2" charset="-122"/>
                <a:cs typeface="Times New Roman" panose="02020603050405020304" pitchFamily="18" charset="0"/>
              </a:rPr>
              <a:t>帖撒罗尼迦后</a:t>
            </a:r>
            <a:r>
              <a:rPr lang="zh-CN" sz="2000" kern="1400" spc="-50">
                <a:effectLst/>
                <a:latin typeface="SimSun" panose="02010600030101010101" pitchFamily="2" charset="-122"/>
                <a:ea typeface="SimSun" panose="02010600030101010101" pitchFamily="2" charset="-122"/>
                <a:cs typeface="Times New Roman" panose="02020603050405020304" pitchFamily="18" charset="0"/>
              </a:rPr>
              <a:t>书</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2:3</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-12</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02244" y="663240"/>
            <a:ext cx="10951581" cy="5928059"/>
          </a:xfrm>
        </p:spPr>
        <p:txBody>
          <a:bodyPr>
            <a:normAutofit/>
          </a:bodyPr>
          <a:lstStyle/>
          <a:p>
            <a:pPr marL="0" indent="0">
              <a:lnSpc>
                <a:spcPts val="5000"/>
              </a:lnSpc>
              <a:buNone/>
            </a:pPr>
            <a:r>
              <a:rPr lang="en-US" sz="2400" baseline="30000">
                <a:effectLst/>
                <a:latin typeface="SimSun" panose="02010600030101010101" pitchFamily="2" charset="-122"/>
                <a:ea typeface="SimSun" panose="02010600030101010101" pitchFamily="2" charset="-122"/>
                <a:cs typeface="Arial" panose="020B0604020202020204" pitchFamily="34" charset="0"/>
              </a:rPr>
              <a:t>3 </a:t>
            </a:r>
            <a:r>
              <a:rPr lang="zh-CN" sz="2400">
                <a:effectLst/>
                <a:latin typeface="Calibri" panose="020F0502020204030204" pitchFamily="34" charset="0"/>
                <a:ea typeface="SimSun" panose="02010600030101010101" pitchFamily="2" charset="-122"/>
                <a:cs typeface="Arial" panose="020B0604020202020204" pitchFamily="34" charset="0"/>
              </a:rPr>
              <a:t>因为这之前必先有</a:t>
            </a:r>
            <a:r>
              <a:rPr lang="zh-CN" sz="2400" b="1">
                <a:solidFill>
                  <a:srgbClr val="C00000"/>
                </a:solidFill>
                <a:effectLst/>
                <a:latin typeface="Calibri" panose="020F0502020204030204" pitchFamily="34" charset="0"/>
                <a:ea typeface="SimSun" panose="02010600030101010101" pitchFamily="2" charset="-122"/>
                <a:cs typeface="Arial" panose="020B0604020202020204" pitchFamily="34" charset="0"/>
              </a:rPr>
              <a:t>离经叛道</a:t>
            </a:r>
            <a:r>
              <a:rPr lang="zh-CN" sz="2400">
                <a:effectLst/>
                <a:latin typeface="Calibri" panose="020F0502020204030204" pitchFamily="34" charset="0"/>
                <a:ea typeface="SimSun" panose="02010600030101010101" pitchFamily="2" charset="-122"/>
                <a:cs typeface="Arial" panose="020B0604020202020204" pitchFamily="34" charset="0"/>
              </a:rPr>
              <a:t>，和那</a:t>
            </a:r>
            <a:r>
              <a:rPr lang="zh-CN" sz="2400" b="1">
                <a:solidFill>
                  <a:srgbClr val="C00000"/>
                </a:solidFill>
                <a:effectLst/>
                <a:latin typeface="Calibri" panose="020F0502020204030204" pitchFamily="34" charset="0"/>
                <a:ea typeface="SimSun" panose="02010600030101010101" pitchFamily="2" charset="-122"/>
                <a:cs typeface="Arial" panose="020B0604020202020204" pitchFamily="34" charset="0"/>
              </a:rPr>
              <a:t>不法的人</a:t>
            </a:r>
            <a:r>
              <a:rPr lang="zh-CN" sz="2400">
                <a:effectLst/>
                <a:latin typeface="Calibri" panose="020F0502020204030204" pitchFamily="34" charset="0"/>
                <a:ea typeface="SimSun" panose="02010600030101010101" pitchFamily="2" charset="-122"/>
                <a:cs typeface="Arial" panose="020B0604020202020204" pitchFamily="34" charset="0"/>
              </a:rPr>
              <a:t>沉沦之子出现。</a:t>
            </a:r>
            <a:r>
              <a:rPr lang="en-US" sz="2400" baseline="30000">
                <a:effectLst/>
                <a:latin typeface="SimSun" panose="02010600030101010101" pitchFamily="2" charset="-122"/>
                <a:ea typeface="SimSun" panose="02010600030101010101" pitchFamily="2" charset="-122"/>
                <a:cs typeface="Arial" panose="020B0604020202020204" pitchFamily="34" charset="0"/>
              </a:rPr>
              <a:t>4 </a:t>
            </a:r>
            <a:r>
              <a:rPr lang="zh-CN" sz="2400">
                <a:effectLst/>
                <a:latin typeface="Calibri" panose="020F0502020204030204" pitchFamily="34" charset="0"/>
                <a:ea typeface="SimSun" panose="02010600030101010101" pitchFamily="2" charset="-122"/>
                <a:cs typeface="Arial" panose="020B0604020202020204" pitchFamily="34" charset="0"/>
              </a:rPr>
              <a:t>就是那死敌，他抬高自己，超过各种所谓神明</a:t>
            </a:r>
            <a:r>
              <a:rPr lang="zh-CN" altLang="en-US" sz="2400">
                <a:effectLst/>
                <a:latin typeface="Calibri" panose="020F0502020204030204" pitchFamily="34" charset="0"/>
                <a:ea typeface="SimSun" panose="02010600030101010101" pitchFamily="2" charset="-122"/>
                <a:cs typeface="Arial" panose="020B0604020202020204" pitchFamily="34" charset="0"/>
              </a:rPr>
              <a:t>、</a:t>
            </a:r>
            <a:r>
              <a:rPr lang="zh-CN" sz="2400">
                <a:effectLst/>
                <a:latin typeface="Calibri" panose="020F0502020204030204" pitchFamily="34" charset="0"/>
                <a:ea typeface="SimSun" panose="02010600030101010101" pitchFamily="2" charset="-122"/>
                <a:cs typeface="Arial" panose="020B0604020202020204" pitchFamily="34" charset="0"/>
              </a:rPr>
              <a:t>圣物</a:t>
            </a:r>
            <a:r>
              <a:rPr lang="zh-CN" altLang="en-US" sz="2400">
                <a:effectLst/>
                <a:latin typeface="Calibri" panose="020F0502020204030204" pitchFamily="34" charset="0"/>
                <a:ea typeface="SimSun" panose="02010600030101010101" pitchFamily="2" charset="-122"/>
                <a:cs typeface="Arial" panose="020B0604020202020204" pitchFamily="34" charset="0"/>
              </a:rPr>
              <a:t>、</a:t>
            </a:r>
            <a:r>
              <a:rPr lang="zh-CN" sz="2400">
                <a:effectLst/>
                <a:latin typeface="Calibri" panose="020F0502020204030204" pitchFamily="34" charset="0"/>
                <a:ea typeface="SimSun" panose="02010600030101010101" pitchFamily="2" charset="-122"/>
                <a:cs typeface="Arial" panose="020B0604020202020204" pitchFamily="34" charset="0"/>
              </a:rPr>
              <a:t>神殿之上，甚至坐进神的圣所里面，自称是神。</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5 </a:t>
            </a:r>
            <a:r>
              <a:rPr lang="zh-CN" altLang="en-US" sz="2400">
                <a:latin typeface="SimSun" panose="02010600030101010101" pitchFamily="2" charset="-122"/>
                <a:ea typeface="SimSun" panose="02010600030101010101" pitchFamily="2" charset="-122"/>
                <a:cs typeface="Arial" panose="020B0604020202020204" pitchFamily="34" charset="0"/>
              </a:rPr>
              <a:t>不记得吗？过去我在你们那里的时候，常常对你们说起这些事。</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6 </a:t>
            </a:r>
            <a:r>
              <a:rPr lang="zh-CN" altLang="en-US" sz="2400">
                <a:effectLst/>
                <a:latin typeface="SimSun" panose="02010600030101010101" pitchFamily="2" charset="-122"/>
                <a:ea typeface="SimSun" panose="02010600030101010101" pitchFamily="2" charset="-122"/>
                <a:cs typeface="Arial" panose="020B0604020202020204" pitchFamily="34" charset="0"/>
              </a:rPr>
              <a:t>你们知道，现在</a:t>
            </a:r>
            <a:r>
              <a:rPr lang="zh-CN" altLang="en-US" sz="2400" b="1">
                <a:solidFill>
                  <a:srgbClr val="0070C0"/>
                </a:solidFill>
                <a:effectLst/>
                <a:latin typeface="SimSun" panose="02010600030101010101" pitchFamily="2" charset="-122"/>
                <a:ea typeface="SimSun" panose="02010600030101010101" pitchFamily="2" charset="-122"/>
                <a:cs typeface="Arial" panose="020B0604020202020204" pitchFamily="34" charset="0"/>
              </a:rPr>
              <a:t>那压制的</a:t>
            </a:r>
            <a:r>
              <a:rPr lang="zh-CN" altLang="en-US" sz="2400">
                <a:effectLst/>
                <a:latin typeface="SimSun" panose="02010600030101010101" pitchFamily="2" charset="-122"/>
                <a:ea typeface="SimSun" panose="02010600030101010101" pitchFamily="2" charset="-122"/>
                <a:cs typeface="Arial" panose="020B0604020202020204" pitchFamily="34" charset="0"/>
              </a:rPr>
              <a:t>是什么，使他时辰到了就显露。</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7 </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因为，这不法之奥秘已经发作</a:t>
            </a:r>
            <a:r>
              <a:rPr lang="zh-CN" altLang="en-US"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latin typeface="SimSun" panose="02010600030101010101" pitchFamily="2" charset="-122"/>
                <a:ea typeface="SimSun" panose="02010600030101010101" pitchFamily="2" charset="-122"/>
                <a:cs typeface="Arial" panose="020B0604020202020204" pitchFamily="34" charset="0"/>
              </a:rPr>
              <a:t>只是现在有那</a:t>
            </a:r>
            <a:r>
              <a:rPr lang="zh-CN" altLang="en-US" sz="2400">
                <a:effectLst/>
                <a:latin typeface="SimSun" panose="02010600030101010101" pitchFamily="2" charset="-122"/>
                <a:ea typeface="SimSun" panose="02010600030101010101" pitchFamily="2" charset="-122"/>
                <a:cs typeface="Arial" panose="020B0604020202020204" pitchFamily="34" charset="0"/>
              </a:rPr>
              <a:t>拦阻的，等到他</a:t>
            </a:r>
            <a:r>
              <a:rPr lang="zh-CN" sz="2400">
                <a:effectLst/>
                <a:latin typeface="SimSun" panose="02010600030101010101" pitchFamily="2" charset="-122"/>
                <a:ea typeface="SimSun" panose="02010600030101010101" pitchFamily="2" charset="-122"/>
                <a:cs typeface="Arial" panose="020B0604020202020204" pitchFamily="34" charset="0"/>
              </a:rPr>
              <a:t>不再</a:t>
            </a:r>
            <a:r>
              <a:rPr lang="zh-CN" altLang="en-US" sz="2400">
                <a:effectLst/>
                <a:latin typeface="SimSun" panose="02010600030101010101" pitchFamily="2" charset="-122"/>
                <a:ea typeface="SimSun" panose="02010600030101010101" pitchFamily="2" charset="-122"/>
                <a:cs typeface="Arial" panose="020B0604020202020204" pitchFamily="34" charset="0"/>
              </a:rPr>
              <a:t>挡路，</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8 </a:t>
            </a:r>
            <a:r>
              <a:rPr lang="zh-CN" altLang="en-US" sz="2400">
                <a:effectLst/>
                <a:latin typeface="SimSun" panose="02010600030101010101" pitchFamily="2" charset="-122"/>
                <a:ea typeface="SimSun" panose="02010600030101010101" pitchFamily="2" charset="-122"/>
                <a:cs typeface="Arial" panose="020B0604020202020204" pitchFamily="34" charset="0"/>
              </a:rPr>
              <a:t>那时，那不法者就要出现</a:t>
            </a:r>
            <a:r>
              <a:rPr lang="en-US"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而主</a:t>
            </a:r>
            <a:r>
              <a:rPr lang="en-GB"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必凭他的再临显现，把他消灭。</a:t>
            </a:r>
            <a:r>
              <a:rPr lang="en-US" sz="2400" baseline="30000">
                <a:effectLst/>
                <a:latin typeface="SimSun" panose="02010600030101010101" pitchFamily="2" charset="-122"/>
                <a:cs typeface="Arial" panose="020B0604020202020204" pitchFamily="34" charset="0"/>
              </a:rPr>
              <a:t>9 </a:t>
            </a:r>
            <a:r>
              <a:rPr lang="zh-CN" sz="2400">
                <a:effectLst/>
                <a:ea typeface="SimSun" panose="02010600030101010101" pitchFamily="2" charset="-122"/>
                <a:cs typeface="Arial" panose="020B0604020202020204" pitchFamily="34" charset="0"/>
              </a:rPr>
              <a:t>是撒旦，使到他的出现充满能力，使他摆出种种异能、神迹和骗人的奇事，</a:t>
            </a:r>
            <a:r>
              <a:rPr lang="en-US" sz="2400" baseline="30000">
                <a:effectLst/>
                <a:latin typeface="SimSun" panose="02010600030101010101" pitchFamily="2" charset="-122"/>
                <a:cs typeface="Arial" panose="020B0604020202020204" pitchFamily="34" charset="0"/>
              </a:rPr>
              <a:t>10 </a:t>
            </a:r>
            <a:r>
              <a:rPr lang="zh-CN" sz="2400">
                <a:effectLst/>
                <a:ea typeface="SimSun" panose="02010600030101010101" pitchFamily="2" charset="-122"/>
                <a:cs typeface="Arial" panose="020B0604020202020204" pitchFamily="34" charset="0"/>
              </a:rPr>
              <a:t>对那些快要灭亡的人施尽不义的诡计；只因他们不肯接受对真理的爱而挽救自己。</a:t>
            </a:r>
            <a:r>
              <a:rPr lang="en-US" sz="2400" baseline="30000">
                <a:effectLst/>
                <a:latin typeface="SimSun" panose="02010600030101010101" pitchFamily="2" charset="-122"/>
                <a:cs typeface="Arial" panose="020B0604020202020204" pitchFamily="34" charset="0"/>
              </a:rPr>
              <a:t>11 </a:t>
            </a:r>
            <a:r>
              <a:rPr lang="zh-CN" sz="2400">
                <a:effectLst/>
                <a:ea typeface="SimSun" panose="02010600030101010101" pitchFamily="2" charset="-122"/>
                <a:cs typeface="Arial" panose="020B0604020202020204" pitchFamily="34" charset="0"/>
              </a:rPr>
              <a:t>故此，神就令错谬的思想</a:t>
            </a:r>
            <a:r>
              <a:rPr lang="zh-CN" altLang="en-US" sz="2400">
                <a:effectLst/>
                <a:ea typeface="SimSun" panose="02010600030101010101" pitchFamily="2" charset="-122"/>
                <a:cs typeface="Arial" panose="020B0604020202020204" pitchFamily="34" charset="0"/>
              </a:rPr>
              <a:t>运</a:t>
            </a:r>
            <a:r>
              <a:rPr lang="zh-CN" sz="2400">
                <a:effectLst/>
                <a:ea typeface="SimSun" panose="02010600030101010101" pitchFamily="2" charset="-122"/>
                <a:cs typeface="Arial" panose="020B0604020202020204" pitchFamily="34" charset="0"/>
              </a:rPr>
              <a:t>行在他们当中，任其信从谎言，</a:t>
            </a:r>
            <a:r>
              <a:rPr lang="en-US" sz="2400" baseline="30000">
                <a:effectLst/>
                <a:latin typeface="SimSun" panose="02010600030101010101" pitchFamily="2" charset="-122"/>
                <a:cs typeface="Arial" panose="020B0604020202020204" pitchFamily="34" charset="0"/>
              </a:rPr>
              <a:t>12 </a:t>
            </a:r>
            <a:r>
              <a:rPr lang="zh-CN" sz="2400">
                <a:effectLst/>
                <a:ea typeface="SimSun" panose="02010600030101010101" pitchFamily="2" charset="-122"/>
                <a:cs typeface="Arial" panose="020B0604020202020204" pitchFamily="34" charset="0"/>
              </a:rPr>
              <a:t>为了把所有不信从真理，倒喜欢不义的人都定罪。</a:t>
            </a:r>
            <a:endParaRPr lang="zh-CN" altLang="en-US" sz="2400">
              <a:effectLst/>
              <a:latin typeface="SimSun" panose="02010600030101010101" pitchFamily="2" charset="-122"/>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448345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25227"/>
            <a:ext cx="10515600" cy="597401"/>
          </a:xfrm>
        </p:spPr>
        <p:txBody>
          <a:bodyPr>
            <a:normAutofit/>
          </a:bodyPr>
          <a:lstStyle/>
          <a:p>
            <a:pPr algn="ctr"/>
            <a:r>
              <a:rPr lang="en-GB" altLang="zh-CN" sz="2000" kern="1400" spc="-50">
                <a:effectLst/>
                <a:latin typeface="Calibri Light" panose="020F0302020204030204" pitchFamily="34" charset="0"/>
                <a:ea typeface="SimSun" panose="02010600030101010101" pitchFamily="2" charset="-122"/>
                <a:cs typeface="Times New Roman" panose="02020603050405020304" pitchFamily="18" charset="0"/>
              </a:rPr>
              <a:t>2 Thessalonians  </a:t>
            </a:r>
            <a:r>
              <a:rPr lang="en-US" altLang="zh-CN" sz="2000" kern="1400" spc="-50">
                <a:effectLst/>
                <a:ea typeface="SimSun" panose="02010600030101010101" pitchFamily="2" charset="-122"/>
                <a:cs typeface="Times New Roman" panose="02020603050405020304" pitchFamily="18" charset="0"/>
              </a:rPr>
              <a:t>2:3</a:t>
            </a:r>
            <a:r>
              <a:rPr lang="en-US" altLang="zh-CN" sz="2000" kern="1400" spc="-50">
                <a:ea typeface="SimSun" panose="02010600030101010101" pitchFamily="2" charset="-122"/>
                <a:cs typeface="Times New Roman" panose="02020603050405020304" pitchFamily="18" charset="0"/>
              </a:rPr>
              <a:t>-12    </a:t>
            </a:r>
            <a:r>
              <a:rPr lang="zh-CN" sz="2000" kern="1400" spc="-50">
                <a:effectLst/>
                <a:latin typeface="Calibri Light" panose="020F0302020204030204" pitchFamily="34" charset="0"/>
                <a:ea typeface="SimSun" panose="02010600030101010101" pitchFamily="2" charset="-122"/>
                <a:cs typeface="Times New Roman" panose="02020603050405020304" pitchFamily="18" charset="0"/>
              </a:rPr>
              <a:t>帖撒罗尼迦后</a:t>
            </a:r>
            <a:r>
              <a:rPr lang="zh-CN" sz="2000" kern="1400" spc="-50">
                <a:effectLst/>
                <a:latin typeface="SimSun" panose="02010600030101010101" pitchFamily="2" charset="-122"/>
                <a:ea typeface="SimSun" panose="02010600030101010101" pitchFamily="2" charset="-122"/>
                <a:cs typeface="Times New Roman" panose="02020603050405020304" pitchFamily="18" charset="0"/>
              </a:rPr>
              <a:t>书</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2:3</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-12</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02244" y="663240"/>
            <a:ext cx="10951581" cy="5928059"/>
          </a:xfrm>
        </p:spPr>
        <p:txBody>
          <a:bodyPr>
            <a:normAutofit/>
          </a:bodyPr>
          <a:lstStyle/>
          <a:p>
            <a:pPr marL="0" indent="0">
              <a:lnSpc>
                <a:spcPts val="5000"/>
              </a:lnSpc>
              <a:buNone/>
            </a:pPr>
            <a:r>
              <a:rPr lang="en-US" sz="2400" baseline="30000">
                <a:effectLst/>
                <a:latin typeface="SimSun" panose="02010600030101010101" pitchFamily="2" charset="-122"/>
                <a:ea typeface="SimSun" panose="02010600030101010101" pitchFamily="2" charset="-122"/>
                <a:cs typeface="Arial" panose="020B0604020202020204" pitchFamily="34" charset="0"/>
              </a:rPr>
              <a:t>3 </a:t>
            </a:r>
            <a:r>
              <a:rPr lang="zh-CN" sz="2400">
                <a:effectLst/>
                <a:latin typeface="Calibri" panose="020F0502020204030204" pitchFamily="34" charset="0"/>
                <a:ea typeface="SimSun" panose="02010600030101010101" pitchFamily="2" charset="-122"/>
                <a:cs typeface="Arial" panose="020B0604020202020204" pitchFamily="34" charset="0"/>
              </a:rPr>
              <a:t>因为这之前必先有离经叛道，和那</a:t>
            </a:r>
            <a:r>
              <a:rPr lang="zh-CN" sz="2400" b="1">
                <a:solidFill>
                  <a:srgbClr val="C00000"/>
                </a:solidFill>
                <a:effectLst/>
                <a:latin typeface="Calibri" panose="020F0502020204030204" pitchFamily="34" charset="0"/>
                <a:ea typeface="SimSun" panose="02010600030101010101" pitchFamily="2" charset="-122"/>
                <a:cs typeface="Arial" panose="020B0604020202020204" pitchFamily="34" charset="0"/>
              </a:rPr>
              <a:t>不法的人</a:t>
            </a:r>
            <a:r>
              <a:rPr lang="zh-CN" sz="2400">
                <a:effectLst/>
                <a:latin typeface="Calibri" panose="020F0502020204030204" pitchFamily="34" charset="0"/>
                <a:ea typeface="SimSun" panose="02010600030101010101" pitchFamily="2" charset="-122"/>
                <a:cs typeface="Arial" panose="020B0604020202020204" pitchFamily="34" charset="0"/>
              </a:rPr>
              <a:t>沉沦之子出现。</a:t>
            </a:r>
            <a:r>
              <a:rPr lang="en-US" sz="2400" baseline="30000">
                <a:effectLst/>
                <a:latin typeface="SimSun" panose="02010600030101010101" pitchFamily="2" charset="-122"/>
                <a:ea typeface="SimSun" panose="02010600030101010101" pitchFamily="2" charset="-122"/>
                <a:cs typeface="Arial" panose="020B0604020202020204" pitchFamily="34" charset="0"/>
              </a:rPr>
              <a:t>4 </a:t>
            </a:r>
            <a:r>
              <a:rPr lang="zh-CN" sz="2400">
                <a:effectLst/>
                <a:latin typeface="Calibri" panose="020F0502020204030204" pitchFamily="34" charset="0"/>
                <a:ea typeface="SimSun" panose="02010600030101010101" pitchFamily="2" charset="-122"/>
                <a:cs typeface="Arial" panose="020B0604020202020204" pitchFamily="34" charset="0"/>
              </a:rPr>
              <a:t>就是那死敌，他抬高自己，超过各种所谓神明</a:t>
            </a:r>
            <a:r>
              <a:rPr lang="zh-CN" altLang="en-US" sz="2400">
                <a:effectLst/>
                <a:latin typeface="Calibri" panose="020F0502020204030204" pitchFamily="34" charset="0"/>
                <a:ea typeface="SimSun" panose="02010600030101010101" pitchFamily="2" charset="-122"/>
                <a:cs typeface="Arial" panose="020B0604020202020204" pitchFamily="34" charset="0"/>
              </a:rPr>
              <a:t>、</a:t>
            </a:r>
            <a:r>
              <a:rPr lang="zh-CN" sz="2400">
                <a:effectLst/>
                <a:latin typeface="Calibri" panose="020F0502020204030204" pitchFamily="34" charset="0"/>
                <a:ea typeface="SimSun" panose="02010600030101010101" pitchFamily="2" charset="-122"/>
                <a:cs typeface="Arial" panose="020B0604020202020204" pitchFamily="34" charset="0"/>
              </a:rPr>
              <a:t>圣物</a:t>
            </a:r>
            <a:r>
              <a:rPr lang="zh-CN" altLang="en-US" sz="2400">
                <a:effectLst/>
                <a:latin typeface="Calibri" panose="020F0502020204030204" pitchFamily="34" charset="0"/>
                <a:ea typeface="SimSun" panose="02010600030101010101" pitchFamily="2" charset="-122"/>
                <a:cs typeface="Arial" panose="020B0604020202020204" pitchFamily="34" charset="0"/>
              </a:rPr>
              <a:t>、</a:t>
            </a:r>
            <a:r>
              <a:rPr lang="zh-CN" sz="2400">
                <a:effectLst/>
                <a:latin typeface="Calibri" panose="020F0502020204030204" pitchFamily="34" charset="0"/>
                <a:ea typeface="SimSun" panose="02010600030101010101" pitchFamily="2" charset="-122"/>
                <a:cs typeface="Arial" panose="020B0604020202020204" pitchFamily="34" charset="0"/>
              </a:rPr>
              <a:t>神殿之上，甚至坐进神的圣所里面，自称是神。</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5 </a:t>
            </a:r>
            <a:r>
              <a:rPr lang="zh-CN" altLang="en-US" sz="2400">
                <a:latin typeface="SimSun" panose="02010600030101010101" pitchFamily="2" charset="-122"/>
                <a:ea typeface="SimSun" panose="02010600030101010101" pitchFamily="2" charset="-122"/>
                <a:cs typeface="Arial" panose="020B0604020202020204" pitchFamily="34" charset="0"/>
              </a:rPr>
              <a:t>不记得吗？过去我在你们那里的时候，常常对你们说起这些事。</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6 </a:t>
            </a:r>
            <a:r>
              <a:rPr lang="zh-CN" altLang="en-US" sz="2400">
                <a:effectLst/>
                <a:latin typeface="SimSun" panose="02010600030101010101" pitchFamily="2" charset="-122"/>
                <a:ea typeface="SimSun" panose="02010600030101010101" pitchFamily="2" charset="-122"/>
                <a:cs typeface="Arial" panose="020B0604020202020204" pitchFamily="34" charset="0"/>
              </a:rPr>
              <a:t>你们知道，现在那拦阻的是什么，使他时辰到了就显露。</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7 </a:t>
            </a:r>
            <a:r>
              <a:rPr lang="zh-CN" altLang="en-US" sz="2400">
                <a:effectLst/>
                <a:latin typeface="SimSun" panose="02010600030101010101" pitchFamily="2" charset="-122"/>
                <a:ea typeface="SimSun" panose="02010600030101010101" pitchFamily="2" charset="-122"/>
                <a:cs typeface="Arial" panose="020B0604020202020204" pitchFamily="34" charset="0"/>
              </a:rPr>
              <a:t>因为，这</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不法之奥秘</a:t>
            </a:r>
            <a:r>
              <a:rPr lang="zh-CN" altLang="en-US" sz="2400">
                <a:effectLst/>
                <a:latin typeface="SimSun" panose="02010600030101010101" pitchFamily="2" charset="-122"/>
                <a:ea typeface="SimSun" panose="02010600030101010101" pitchFamily="2" charset="-122"/>
                <a:cs typeface="Arial" panose="020B0604020202020204" pitchFamily="34" charset="0"/>
              </a:rPr>
              <a:t>已经发作，</a:t>
            </a:r>
            <a:r>
              <a:rPr lang="zh-CN" altLang="en-US" sz="2400">
                <a:latin typeface="SimSun" panose="02010600030101010101" pitchFamily="2" charset="-122"/>
                <a:ea typeface="SimSun" panose="02010600030101010101" pitchFamily="2" charset="-122"/>
                <a:cs typeface="Arial" panose="020B0604020202020204" pitchFamily="34" charset="0"/>
              </a:rPr>
              <a:t>只是现在有那</a:t>
            </a:r>
            <a:r>
              <a:rPr lang="zh-CN" altLang="en-US" sz="2400">
                <a:effectLst/>
                <a:latin typeface="SimSun" panose="02010600030101010101" pitchFamily="2" charset="-122"/>
                <a:ea typeface="SimSun" panose="02010600030101010101" pitchFamily="2" charset="-122"/>
                <a:cs typeface="Arial" panose="020B0604020202020204" pitchFamily="34" charset="0"/>
              </a:rPr>
              <a:t>拦阻的，等到他</a:t>
            </a:r>
            <a:r>
              <a:rPr lang="zh-CN" sz="2400">
                <a:effectLst/>
                <a:latin typeface="SimSun" panose="02010600030101010101" pitchFamily="2" charset="-122"/>
                <a:ea typeface="SimSun" panose="02010600030101010101" pitchFamily="2" charset="-122"/>
                <a:cs typeface="Arial" panose="020B0604020202020204" pitchFamily="34" charset="0"/>
              </a:rPr>
              <a:t>不再</a:t>
            </a:r>
            <a:r>
              <a:rPr lang="zh-CN" altLang="en-US" sz="2400">
                <a:effectLst/>
                <a:latin typeface="SimSun" panose="02010600030101010101" pitchFamily="2" charset="-122"/>
                <a:ea typeface="SimSun" panose="02010600030101010101" pitchFamily="2" charset="-122"/>
                <a:cs typeface="Arial" panose="020B0604020202020204" pitchFamily="34" charset="0"/>
              </a:rPr>
              <a:t>挡路，</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8 </a:t>
            </a:r>
            <a:r>
              <a:rPr lang="zh-CN" altLang="en-US" sz="2400">
                <a:effectLst/>
                <a:latin typeface="SimSun" panose="02010600030101010101" pitchFamily="2" charset="-122"/>
                <a:ea typeface="SimSun" panose="02010600030101010101" pitchFamily="2" charset="-122"/>
                <a:cs typeface="Arial" panose="020B0604020202020204" pitchFamily="34" charset="0"/>
              </a:rPr>
              <a:t>那时，那</a:t>
            </a:r>
            <a:r>
              <a:rPr lang="zh-CN" altLang="en-US" sz="2400" b="1">
                <a:solidFill>
                  <a:srgbClr val="C00000"/>
                </a:solidFill>
                <a:effectLst/>
                <a:latin typeface="SimSun" panose="02010600030101010101" pitchFamily="2" charset="-122"/>
                <a:ea typeface="SimSun" panose="02010600030101010101" pitchFamily="2" charset="-122"/>
                <a:cs typeface="Arial" panose="020B0604020202020204" pitchFamily="34" charset="0"/>
              </a:rPr>
              <a:t>不法者</a:t>
            </a:r>
            <a:r>
              <a:rPr lang="zh-CN" altLang="en-US" sz="2400">
                <a:effectLst/>
                <a:latin typeface="SimSun" panose="02010600030101010101" pitchFamily="2" charset="-122"/>
                <a:ea typeface="SimSun" panose="02010600030101010101" pitchFamily="2" charset="-122"/>
                <a:cs typeface="Arial" panose="020B0604020202020204" pitchFamily="34" charset="0"/>
              </a:rPr>
              <a:t>就要出现</a:t>
            </a:r>
            <a:r>
              <a:rPr lang="en-US"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而主</a:t>
            </a:r>
            <a:r>
              <a:rPr lang="en-GB"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必凭他的再临显现，把他消灭。</a:t>
            </a:r>
            <a:r>
              <a:rPr lang="en-US" sz="2400" baseline="30000">
                <a:effectLst/>
                <a:latin typeface="SimSun" panose="02010600030101010101" pitchFamily="2" charset="-122"/>
                <a:cs typeface="Arial" panose="020B0604020202020204" pitchFamily="34" charset="0"/>
              </a:rPr>
              <a:t>9 </a:t>
            </a:r>
            <a:r>
              <a:rPr lang="zh-CN" sz="2400">
                <a:effectLst/>
                <a:ea typeface="SimSun" panose="02010600030101010101" pitchFamily="2" charset="-122"/>
                <a:cs typeface="Arial" panose="020B0604020202020204" pitchFamily="34" charset="0"/>
              </a:rPr>
              <a:t>是撒旦，使到他的出现充满能力，使他摆出种种异能、神迹和骗人的奇事，</a:t>
            </a:r>
            <a:r>
              <a:rPr lang="en-US" sz="2400" baseline="30000">
                <a:effectLst/>
                <a:latin typeface="SimSun" panose="02010600030101010101" pitchFamily="2" charset="-122"/>
                <a:cs typeface="Arial" panose="020B0604020202020204" pitchFamily="34" charset="0"/>
              </a:rPr>
              <a:t>10 </a:t>
            </a:r>
            <a:r>
              <a:rPr lang="zh-CN" sz="2400">
                <a:effectLst/>
                <a:ea typeface="SimSun" panose="02010600030101010101" pitchFamily="2" charset="-122"/>
                <a:cs typeface="Arial" panose="020B0604020202020204" pitchFamily="34" charset="0"/>
              </a:rPr>
              <a:t>对那些快要灭亡的人施尽不义的诡计；只因他们不肯接受对真理的爱而挽救自己。</a:t>
            </a:r>
            <a:r>
              <a:rPr lang="en-US" sz="2400" baseline="30000">
                <a:effectLst/>
                <a:latin typeface="SimSun" panose="02010600030101010101" pitchFamily="2" charset="-122"/>
                <a:cs typeface="Arial" panose="020B0604020202020204" pitchFamily="34" charset="0"/>
              </a:rPr>
              <a:t>11 </a:t>
            </a:r>
            <a:r>
              <a:rPr lang="zh-CN" sz="2400">
                <a:effectLst/>
                <a:ea typeface="SimSun" panose="02010600030101010101" pitchFamily="2" charset="-122"/>
                <a:cs typeface="Arial" panose="020B0604020202020204" pitchFamily="34" charset="0"/>
              </a:rPr>
              <a:t>故此，神就令错谬的思想</a:t>
            </a:r>
            <a:r>
              <a:rPr lang="zh-CN" altLang="en-US" sz="2400">
                <a:effectLst/>
                <a:ea typeface="SimSun" panose="02010600030101010101" pitchFamily="2" charset="-122"/>
                <a:cs typeface="Arial" panose="020B0604020202020204" pitchFamily="34" charset="0"/>
              </a:rPr>
              <a:t>运</a:t>
            </a:r>
            <a:r>
              <a:rPr lang="zh-CN" sz="2400">
                <a:effectLst/>
                <a:ea typeface="SimSun" panose="02010600030101010101" pitchFamily="2" charset="-122"/>
                <a:cs typeface="Arial" panose="020B0604020202020204" pitchFamily="34" charset="0"/>
              </a:rPr>
              <a:t>行在他们当中，任其信从谎言，</a:t>
            </a:r>
            <a:r>
              <a:rPr lang="en-US" sz="2400" baseline="30000">
                <a:effectLst/>
                <a:latin typeface="SimSun" panose="02010600030101010101" pitchFamily="2" charset="-122"/>
                <a:cs typeface="Arial" panose="020B0604020202020204" pitchFamily="34" charset="0"/>
              </a:rPr>
              <a:t>12 </a:t>
            </a:r>
            <a:r>
              <a:rPr lang="zh-CN" sz="2400">
                <a:effectLst/>
                <a:ea typeface="SimSun" panose="02010600030101010101" pitchFamily="2" charset="-122"/>
                <a:cs typeface="Arial" panose="020B0604020202020204" pitchFamily="34" charset="0"/>
              </a:rPr>
              <a:t>为了把所有不信从真理，倒喜欢不义的人都定罪。</a:t>
            </a:r>
            <a:endParaRPr lang="zh-CN" altLang="en-US" sz="2400">
              <a:effectLst/>
              <a:latin typeface="SimSun" panose="02010600030101010101" pitchFamily="2" charset="-122"/>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620009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Matthew </a:t>
            </a:r>
            <a:r>
              <a:rPr lang="en-US" altLang="zh-CN" sz="2000" kern="1400" spc="-50">
                <a:effectLst/>
                <a:ea typeface="SimSun" panose="02010600030101010101" pitchFamily="2" charset="-122"/>
                <a:cs typeface="Times New Roman" panose="02020603050405020304" pitchFamily="18" charset="0"/>
              </a:rPr>
              <a:t>24:10-14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马太福音</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24:10-14</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692864"/>
            <a:ext cx="10997966" cy="6020426"/>
          </a:xfrm>
        </p:spPr>
        <p:txBody>
          <a:bodyPr>
            <a:noAutofit/>
          </a:bodyPr>
          <a:lstStyle/>
          <a:p>
            <a:pPr marL="0" indent="0">
              <a:lnSpc>
                <a:spcPts val="4000"/>
              </a:lnSpc>
              <a:spcAft>
                <a:spcPts val="800"/>
              </a:spcAft>
              <a:buNone/>
            </a:pPr>
            <a:r>
              <a:rPr lang="en-US" sz="2400" baseline="30000">
                <a:effectLst/>
                <a:latin typeface="SimSun" panose="02010600030101010101" pitchFamily="2" charset="-122"/>
                <a:cs typeface="Calibri" panose="020F0502020204030204" pitchFamily="34" charset="0"/>
              </a:rPr>
              <a:t>10 </a:t>
            </a:r>
            <a:r>
              <a:rPr lang="zh-CN" sz="2400">
                <a:effectLst/>
                <a:ea typeface="SimSun" panose="02010600030101010101" pitchFamily="2" charset="-122"/>
                <a:cs typeface="SimSun" panose="02010600030101010101" pitchFamily="2" charset="-122"/>
              </a:rPr>
              <a:t>那时许多人会失去信仰</a:t>
            </a:r>
            <a:r>
              <a:rPr lang="zh-CN" sz="1800">
                <a:effectLst/>
                <a:ea typeface="SimSun" panose="02010600030101010101" pitchFamily="2" charset="-122"/>
                <a:cs typeface="SimSun" panose="02010600030101010101" pitchFamily="2" charset="-122"/>
              </a:rPr>
              <a:t>（旧译跌倒）</a:t>
            </a:r>
            <a:r>
              <a:rPr lang="zh-CN" sz="2400">
                <a:effectLst/>
                <a:ea typeface="SimSun" panose="02010600030101010101" pitchFamily="2" charset="-122"/>
                <a:cs typeface="SimSun" panose="02010600030101010101" pitchFamily="2" charset="-122"/>
              </a:rPr>
              <a:t>，彼此出卖，互相恨恶；</a:t>
            </a:r>
            <a:r>
              <a:rPr lang="en-US" sz="2400" baseline="30000">
                <a:effectLst/>
                <a:latin typeface="SimSun" panose="02010600030101010101" pitchFamily="2" charset="-122"/>
                <a:cs typeface="Calibri" panose="020F0502020204030204" pitchFamily="34" charset="0"/>
              </a:rPr>
              <a:t>11 </a:t>
            </a:r>
            <a:r>
              <a:rPr lang="zh-CN" sz="2400">
                <a:effectLst/>
                <a:ea typeface="SimSun" panose="02010600030101010101" pitchFamily="2" charset="-122"/>
                <a:cs typeface="SimSun" panose="02010600030101010101" pitchFamily="2" charset="-122"/>
              </a:rPr>
              <a:t>也有许多假先知出现，要迷惑许多人。</a:t>
            </a:r>
            <a:r>
              <a:rPr lang="en-US" sz="2400" baseline="30000">
                <a:effectLst/>
                <a:latin typeface="SimSun" panose="02010600030101010101" pitchFamily="2" charset="-122"/>
                <a:cs typeface="Calibri" panose="020F0502020204030204" pitchFamily="34" charset="0"/>
              </a:rPr>
              <a:t>12 </a:t>
            </a:r>
            <a:r>
              <a:rPr lang="zh-CN" sz="2400">
                <a:effectLst/>
                <a:ea typeface="SimSun" panose="02010600030101010101" pitchFamily="2" charset="-122"/>
                <a:cs typeface="SimSun" panose="02010600030101010101" pitchFamily="2" charset="-122"/>
              </a:rPr>
              <a:t>因为</a:t>
            </a:r>
            <a:r>
              <a:rPr lang="zh-CN" sz="2400" b="1">
                <a:solidFill>
                  <a:srgbClr val="C00000"/>
                </a:solidFill>
                <a:effectLst/>
                <a:ea typeface="SimSun" panose="02010600030101010101" pitchFamily="2" charset="-122"/>
                <a:cs typeface="SimSun" panose="02010600030101010101" pitchFamily="2" charset="-122"/>
              </a:rPr>
              <a:t>不法的事</a:t>
            </a:r>
            <a:r>
              <a:rPr lang="zh-CN" sz="2400">
                <a:effectLst/>
                <a:ea typeface="SimSun" panose="02010600030101010101" pitchFamily="2" charset="-122"/>
                <a:cs typeface="SimSun" panose="02010600030101010101" pitchFamily="2" charset="-122"/>
              </a:rPr>
              <a:t>增加，许多人的爱心就冷淡了。</a:t>
            </a:r>
            <a:r>
              <a:rPr lang="en-US" sz="2400" baseline="30000">
                <a:effectLst/>
                <a:latin typeface="SimSun" panose="02010600030101010101" pitchFamily="2" charset="-122"/>
                <a:cs typeface="Calibri" panose="020F0502020204030204" pitchFamily="34" charset="0"/>
              </a:rPr>
              <a:t>13 </a:t>
            </a:r>
            <a:r>
              <a:rPr lang="zh-CN" sz="2400">
                <a:effectLst/>
                <a:ea typeface="SimSun" panose="02010600030101010101" pitchFamily="2" charset="-122"/>
                <a:cs typeface="SimSun" panose="02010600030101010101" pitchFamily="2" charset="-122"/>
              </a:rPr>
              <a:t>唯有坚忍到底的，必然得救。</a:t>
            </a:r>
            <a:r>
              <a:rPr lang="en-US" sz="2400" baseline="30000">
                <a:effectLst/>
                <a:latin typeface="SimSun" panose="02010600030101010101" pitchFamily="2" charset="-122"/>
                <a:cs typeface="Calibri" panose="020F0502020204030204" pitchFamily="34" charset="0"/>
              </a:rPr>
              <a:t>14 </a:t>
            </a:r>
            <a:r>
              <a:rPr lang="zh-CN" sz="2400">
                <a:effectLst/>
                <a:ea typeface="SimSun" panose="02010600030101010101" pitchFamily="2" charset="-122"/>
                <a:cs typeface="SimSun" panose="02010600030101010101" pitchFamily="2" charset="-122"/>
              </a:rPr>
              <a:t>这天国的福音要传遍天下，向万民作见证，然后结局才来到。</a:t>
            </a:r>
            <a:endParaRPr lang="en-US" sz="2400">
              <a:effectLst/>
              <a:latin typeface="SimSun" panose="02010600030101010101" pitchFamily="2" charset="-122"/>
              <a:cs typeface="SimSun" panose="02010600030101010101" pitchFamily="2" charset="-122"/>
            </a:endParaRPr>
          </a:p>
          <a:p>
            <a:pPr marL="0" indent="0">
              <a:lnSpc>
                <a:spcPts val="4000"/>
              </a:lnSpc>
              <a:spcAft>
                <a:spcPts val="800"/>
              </a:spcAft>
              <a:buNone/>
            </a:pPr>
            <a:endParaRPr lang="en-US" sz="2400">
              <a:effectLst/>
              <a:latin typeface="SimSun" panose="02010600030101010101" pitchFamily="2" charset="-122"/>
              <a:cs typeface="SimSun" panose="02010600030101010101" pitchFamily="2" charset="-122"/>
            </a:endParaRPr>
          </a:p>
          <a:p>
            <a:pPr marL="0" indent="0">
              <a:lnSpc>
                <a:spcPts val="3500"/>
              </a:lnSpc>
              <a:spcAft>
                <a:spcPts val="800"/>
              </a:spcAft>
              <a:buNone/>
            </a:pPr>
            <a:r>
              <a:rPr lang="en-GB" sz="2400" b="0" i="0" u="none" strike="noStrike" baseline="30000">
                <a:latin typeface="Calibri" panose="020F0502020204030204" pitchFamily="34" charset="0"/>
              </a:rPr>
              <a:t>10</a:t>
            </a:r>
            <a:r>
              <a:rPr lang="en-GB" sz="2400" b="0" i="0" u="none" strike="noStrike" baseline="0">
                <a:latin typeface="Calibri" panose="020F0502020204030204" pitchFamily="34" charset="0"/>
              </a:rPr>
              <a:t> And then many will be led into sin; they will betray and hate one another. </a:t>
            </a:r>
            <a:r>
              <a:rPr lang="en-GB" sz="2400" b="0" i="0" u="none" strike="noStrike" baseline="30000">
                <a:latin typeface="Calibri" panose="020F0502020204030204" pitchFamily="34" charset="0"/>
              </a:rPr>
              <a:t>11</a:t>
            </a:r>
            <a:r>
              <a:rPr lang="en-GB" sz="2400" b="0" i="0" u="none" strike="noStrike" baseline="0">
                <a:latin typeface="Calibri" panose="020F0502020204030204" pitchFamily="34" charset="0"/>
              </a:rPr>
              <a:t> Many false prophets will arise and deceive many; </a:t>
            </a:r>
            <a:r>
              <a:rPr lang="en-GB" sz="2400" b="0" i="0" u="none" strike="noStrike" baseline="30000">
                <a:latin typeface="Calibri" panose="020F0502020204030204" pitchFamily="34" charset="0"/>
              </a:rPr>
              <a:t>12</a:t>
            </a:r>
            <a:r>
              <a:rPr lang="en-GB" sz="2400" b="0" i="0" u="none" strike="noStrike" baseline="0">
                <a:latin typeface="Calibri" panose="020F0502020204030204" pitchFamily="34" charset="0"/>
              </a:rPr>
              <a:t> and because of the increase of </a:t>
            </a:r>
            <a:r>
              <a:rPr lang="en-GB" sz="2400" b="0" i="0" u="none" strike="noStrike" baseline="0">
                <a:solidFill>
                  <a:srgbClr val="0070C0"/>
                </a:solidFill>
                <a:latin typeface="Calibri" panose="020F0502020204030204" pitchFamily="34" charset="0"/>
              </a:rPr>
              <a:t>evildoing</a:t>
            </a:r>
            <a:r>
              <a:rPr lang="en-GB" sz="2400" b="0" i="0" u="none" strike="noStrike" baseline="0">
                <a:latin typeface="Calibri" panose="020F0502020204030204" pitchFamily="34" charset="0"/>
              </a:rPr>
              <a:t>, the love of many will grow cold. </a:t>
            </a:r>
            <a:r>
              <a:rPr lang="en-GB" sz="2400" b="0" i="0" u="none" strike="noStrike" baseline="30000">
                <a:latin typeface="Calibri" panose="020F0502020204030204" pitchFamily="34" charset="0"/>
              </a:rPr>
              <a:t>13</a:t>
            </a:r>
            <a:r>
              <a:rPr lang="en-GB" sz="2400" b="0" i="0" u="none" strike="noStrike" baseline="0">
                <a:latin typeface="Calibri" panose="020F0502020204030204" pitchFamily="34" charset="0"/>
              </a:rPr>
              <a:t> But the one who perseveres to the end will be saved. </a:t>
            </a:r>
            <a:r>
              <a:rPr lang="en-GB" sz="2400" b="0" i="0" u="none" strike="noStrike" baseline="30000">
                <a:latin typeface="Calibri" panose="020F0502020204030204" pitchFamily="34" charset="0"/>
              </a:rPr>
              <a:t>14</a:t>
            </a:r>
            <a:r>
              <a:rPr lang="en-GB" sz="2400" b="0" i="0" u="none" strike="noStrike" baseline="0">
                <a:latin typeface="Calibri" panose="020F0502020204030204" pitchFamily="34" charset="0"/>
              </a:rPr>
              <a:t> And this gospel of the kingdom will be preached throughout the world as a witness to all nations, and then the end will come.       </a:t>
            </a:r>
            <a:r>
              <a:rPr lang="en-US" sz="2400">
                <a:effectLst/>
                <a:latin typeface="SimSun" panose="02010600030101010101" pitchFamily="2" charset="-122"/>
                <a:cs typeface="SimSun" panose="02010600030101010101" pitchFamily="2" charset="-122"/>
              </a:rPr>
              <a:t>(</a:t>
            </a:r>
            <a:r>
              <a:rPr lang="el-GR" sz="2400">
                <a:effectLst/>
                <a:latin typeface="Segoe UI Semilight" panose="020B0402040204020203" pitchFamily="34" charset="0"/>
                <a:ea typeface="SimSun" panose="02010600030101010101" pitchFamily="2" charset="-122"/>
              </a:rPr>
              <a:t>ἀνομία</a:t>
            </a:r>
            <a:r>
              <a:rPr lang="en-US" sz="2400">
                <a:effectLst/>
                <a:latin typeface="Segoe UI Semilight" panose="020B0402040204020203" pitchFamily="34" charset="0"/>
                <a:ea typeface="SimSun" panose="02010600030101010101" pitchFamily="2" charset="-122"/>
              </a:rPr>
              <a:t> </a:t>
            </a:r>
            <a:r>
              <a:rPr lang="en-GB" sz="2400" b="0" i="0" u="none" strike="noStrike" baseline="0">
                <a:latin typeface="Calibri" panose="020F0502020204030204" pitchFamily="34" charset="0"/>
              </a:rPr>
              <a:t> increase of </a:t>
            </a:r>
            <a:r>
              <a:rPr lang="en-GB" sz="2400" b="0" i="0" u="none" strike="noStrike" baseline="0">
                <a:solidFill>
                  <a:srgbClr val="C00000"/>
                </a:solidFill>
                <a:latin typeface="Calibri" panose="020F0502020204030204" pitchFamily="34" charset="0"/>
              </a:rPr>
              <a:t>lawlessness</a:t>
            </a:r>
            <a:r>
              <a:rPr lang="en-US" sz="2400">
                <a:effectLst/>
                <a:latin typeface="SimSun" panose="02010600030101010101" pitchFamily="2" charset="-122"/>
                <a:cs typeface="SimSun" panose="02010600030101010101" pitchFamily="2" charset="-122"/>
              </a:rPr>
              <a:t>)</a:t>
            </a:r>
          </a:p>
        </p:txBody>
      </p:sp>
    </p:spTree>
    <p:extLst>
      <p:ext uri="{BB962C8B-B14F-4D97-AF65-F5344CB8AC3E}">
        <p14:creationId xmlns:p14="http://schemas.microsoft.com/office/powerpoint/2010/main" val="3027543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666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8AC72-5E77-4B1D-A729-EE332CCAD4FF}"/>
              </a:ext>
            </a:extLst>
          </p:cNvPr>
          <p:cNvSpPr>
            <a:spLocks noGrp="1"/>
          </p:cNvSpPr>
          <p:nvPr>
            <p:ph type="ctrTitle"/>
          </p:nvPr>
        </p:nvSpPr>
        <p:spPr>
          <a:xfrm>
            <a:off x="1524000" y="1295400"/>
            <a:ext cx="9144000" cy="3590925"/>
          </a:xfrm>
        </p:spPr>
        <p:txBody>
          <a:bodyPr>
            <a:normAutofit/>
          </a:bodyPr>
          <a:lstStyle/>
          <a:p>
            <a:pPr>
              <a:lnSpc>
                <a:spcPts val="3000"/>
              </a:lnSpc>
            </a:pPr>
            <a:r>
              <a:rPr lang="zh-CN" sz="2000" kern="1400" spc="-50">
                <a:effectLst/>
                <a:latin typeface="Calibri Light" panose="020F0302020204030204" pitchFamily="34" charset="0"/>
                <a:ea typeface="SimSun" panose="02010600030101010101" pitchFamily="2" charset="-122"/>
                <a:cs typeface="Times New Roman" panose="02020603050405020304" pitchFamily="18" charset="0"/>
              </a:rPr>
              <a:t>帖撒罗尼迦后书</a:t>
            </a:r>
            <a:r>
              <a:rPr lang="en-GB" altLang="zh-CN" sz="2000" kern="1400" spc="-50">
                <a:effectLst/>
                <a:latin typeface="Calibri Light" panose="020F0302020204030204" pitchFamily="34" charset="0"/>
                <a:ea typeface="SimSun" panose="02010600030101010101" pitchFamily="2" charset="-122"/>
                <a:cs typeface="Times New Roman" panose="02020603050405020304" pitchFamily="18" charset="0"/>
              </a:rPr>
              <a:t>  </a:t>
            </a:r>
            <a:r>
              <a:rPr lang="zh-CN" altLang="en-US" sz="2000" kern="1400" spc="-50">
                <a:latin typeface="Calibri Light" panose="020F0302020204030204" pitchFamily="34" charset="0"/>
                <a:ea typeface="SimSun" panose="02010600030101010101" pitchFamily="2" charset="-122"/>
                <a:cs typeface="Times New Roman" panose="02020603050405020304" pitchFamily="18" charset="0"/>
              </a:rPr>
              <a:t>二章 </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3, 8</a:t>
            </a:r>
            <a:r>
              <a:rPr lang="zh-CN" altLang="en-US" sz="2000" kern="1400" spc="-50">
                <a:latin typeface="Calibri Light" panose="020F0302020204030204" pitchFamily="34" charset="0"/>
                <a:ea typeface="SimSun" panose="02010600030101010101" pitchFamily="2" charset="-122"/>
                <a:cs typeface="Times New Roman" panose="02020603050405020304" pitchFamily="18" charset="0"/>
              </a:rPr>
              <a:t>节</a:t>
            </a:r>
            <a:br>
              <a:rPr lang="en-GB" altLang="zh-CN" sz="2400" kern="1400" spc="-50">
                <a:latin typeface="Calibri Light" panose="020F0302020204030204" pitchFamily="34" charset="0"/>
                <a:ea typeface="SimSun" panose="02010600030101010101" pitchFamily="2" charset="-122"/>
                <a:cs typeface="Times New Roman" panose="02020603050405020304" pitchFamily="18" charset="0"/>
              </a:rPr>
            </a:br>
            <a:br>
              <a:rPr lang="en-GB" altLang="zh-CN" sz="2400" kern="1400" spc="-50">
                <a:latin typeface="Calibri Light" panose="020F0302020204030204" pitchFamily="34" charset="0"/>
                <a:ea typeface="SimSun" panose="02010600030101010101" pitchFamily="2" charset="-122"/>
                <a:cs typeface="Times New Roman" panose="02020603050405020304" pitchFamily="18" charset="0"/>
              </a:rPr>
            </a:br>
            <a:r>
              <a:rPr lang="en-US" altLang="zh-CN" sz="3200">
                <a:latin typeface="SimSun" panose="02010600030101010101" pitchFamily="2" charset="-122"/>
                <a:ea typeface="SimSun" panose="02010600030101010101" pitchFamily="2" charset="-122"/>
              </a:rPr>
              <a:t>“</a:t>
            </a:r>
            <a:r>
              <a:rPr lang="zh-CN" altLang="en-US" sz="3200">
                <a:latin typeface="SimSun" panose="02010600030101010101" pitchFamily="2" charset="-122"/>
                <a:ea typeface="SimSun" panose="02010600030101010101" pitchFamily="2" charset="-122"/>
              </a:rPr>
              <a:t>不法的人”是什么意思？</a:t>
            </a:r>
            <a:br>
              <a:rPr lang="en-GB" altLang="zh-CN" sz="3600">
                <a:latin typeface="SimSun" panose="02010600030101010101" pitchFamily="2" charset="-122"/>
                <a:ea typeface="SimSun" panose="02010600030101010101" pitchFamily="2" charset="-122"/>
              </a:rPr>
            </a:br>
            <a:br>
              <a:rPr lang="en-GB" altLang="zh-CN" sz="3200">
                <a:latin typeface="SimSun" panose="02010600030101010101" pitchFamily="2" charset="-122"/>
                <a:ea typeface="SimSun" panose="02010600030101010101" pitchFamily="2" charset="-122"/>
              </a:rPr>
            </a:br>
            <a:br>
              <a:rPr lang="en-GB" altLang="zh-CN" sz="3200">
                <a:latin typeface="SimSun" panose="02010600030101010101" pitchFamily="2" charset="-122"/>
                <a:ea typeface="SimSun" panose="02010600030101010101" pitchFamily="2" charset="-122"/>
              </a:rPr>
            </a:br>
            <a:r>
              <a:rPr lang="en-GB" altLang="zh-CN" sz="3600">
                <a:ea typeface="SimSun" panose="02010600030101010101" pitchFamily="2" charset="-122"/>
              </a:rPr>
              <a:t>What is meant by “the lawless one”?</a:t>
            </a:r>
            <a:br>
              <a:rPr lang="en-GB" altLang="zh-CN" sz="4000" b="1">
                <a:ea typeface="SimSun" panose="02010600030101010101" pitchFamily="2" charset="-122"/>
              </a:rPr>
            </a:br>
            <a:r>
              <a:rPr lang="en-GB" altLang="zh-CN" sz="3600">
                <a:ea typeface="SimSun" panose="02010600030101010101" pitchFamily="2" charset="-122"/>
              </a:rPr>
              <a:t> </a:t>
            </a:r>
            <a:br>
              <a:rPr lang="en-GB" altLang="zh-CN" sz="3200">
                <a:ea typeface="SimSun" panose="02010600030101010101" pitchFamily="2" charset="-122"/>
              </a:rPr>
            </a:br>
            <a:r>
              <a:rPr lang="en-GB" altLang="zh-CN" sz="2400" kern="1400" spc="-50">
                <a:effectLst/>
                <a:latin typeface="Calibri Light" panose="020F0302020204030204" pitchFamily="34" charset="0"/>
                <a:ea typeface="SimSun" panose="02010600030101010101" pitchFamily="2" charset="-122"/>
                <a:cs typeface="Times New Roman" panose="02020603050405020304" pitchFamily="18" charset="0"/>
              </a:rPr>
              <a:t>Second Thessalonians Chapter 2</a:t>
            </a:r>
            <a:r>
              <a:rPr lang="en-GB" altLang="zh-CN" sz="2400" kern="1400" spc="-50">
                <a:latin typeface="Calibri Light" panose="020F0302020204030204" pitchFamily="34" charset="0"/>
                <a:ea typeface="SimSun" panose="02010600030101010101" pitchFamily="2" charset="-122"/>
                <a:cs typeface="Times New Roman" panose="02020603050405020304" pitchFamily="18" charset="0"/>
              </a:rPr>
              <a:t>:3, 8</a:t>
            </a:r>
            <a:br>
              <a:rPr lang="en-GB" altLang="zh-CN" sz="3200">
                <a:effectLst/>
                <a:latin typeface="Calibri" panose="020F0502020204030204" pitchFamily="34" charset="0"/>
                <a:ea typeface="SimSun" panose="02010600030101010101" pitchFamily="2" charset="-122"/>
                <a:cs typeface="Arial" panose="020B0604020202020204" pitchFamily="34" charset="0"/>
              </a:rPr>
            </a:br>
            <a:endParaRPr lang="en-GB" sz="3200">
              <a:latin typeface="+mj-ea"/>
            </a:endParaRPr>
          </a:p>
        </p:txBody>
      </p:sp>
    </p:spTree>
    <p:extLst>
      <p:ext uri="{BB962C8B-B14F-4D97-AF65-F5344CB8AC3E}">
        <p14:creationId xmlns:p14="http://schemas.microsoft.com/office/powerpoint/2010/main" val="462760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8AC72-5E77-4B1D-A729-EE332CCAD4FF}"/>
              </a:ext>
            </a:extLst>
          </p:cNvPr>
          <p:cNvSpPr>
            <a:spLocks noGrp="1"/>
          </p:cNvSpPr>
          <p:nvPr>
            <p:ph type="ctrTitle"/>
          </p:nvPr>
        </p:nvSpPr>
        <p:spPr>
          <a:xfrm>
            <a:off x="1209675" y="1122363"/>
            <a:ext cx="9772649" cy="3582068"/>
          </a:xfrm>
        </p:spPr>
        <p:txBody>
          <a:bodyPr>
            <a:normAutofit/>
          </a:bodyPr>
          <a:lstStyle/>
          <a:p>
            <a:pPr>
              <a:lnSpc>
                <a:spcPts val="4500"/>
              </a:lnSpc>
            </a:pPr>
            <a:r>
              <a:rPr lang="zh-CN" altLang="en-US" sz="3100">
                <a:latin typeface="SimSun" panose="02010600030101010101" pitchFamily="2" charset="-122"/>
                <a:ea typeface="SimSun" panose="02010600030101010101" pitchFamily="2" charset="-122"/>
              </a:rPr>
              <a:t>以上并非结论，有待进一步探讨。</a:t>
            </a:r>
            <a:br>
              <a:rPr lang="en-GB" altLang="zh-CN" sz="3100">
                <a:latin typeface="SimSun" panose="02010600030101010101" pitchFamily="2" charset="-122"/>
                <a:ea typeface="SimSun" panose="02010600030101010101" pitchFamily="2" charset="-122"/>
              </a:rPr>
            </a:br>
            <a:br>
              <a:rPr lang="en-GB" altLang="zh-CN" sz="3100">
                <a:latin typeface="SimSun" panose="02010600030101010101" pitchFamily="2" charset="-122"/>
                <a:ea typeface="SimSun" panose="02010600030101010101" pitchFamily="2" charset="-122"/>
              </a:rPr>
            </a:br>
            <a:r>
              <a:rPr lang="en-GB" altLang="zh-CN" sz="3100">
                <a:ea typeface="SimSun" panose="02010600030101010101" pitchFamily="2" charset="-122"/>
              </a:rPr>
              <a:t>The above are not conclusions,</a:t>
            </a:r>
            <a:br>
              <a:rPr lang="en-GB" altLang="zh-CN" sz="3100">
                <a:ea typeface="SimSun" panose="02010600030101010101" pitchFamily="2" charset="-122"/>
              </a:rPr>
            </a:br>
            <a:r>
              <a:rPr lang="en-GB" altLang="zh-CN" sz="3100">
                <a:ea typeface="SimSun" panose="02010600030101010101" pitchFamily="2" charset="-122"/>
              </a:rPr>
              <a:t>rather preliminary results that await further investigation.</a:t>
            </a:r>
            <a:br>
              <a:rPr lang="en-GB" altLang="zh-CN" sz="3100">
                <a:ea typeface="SimSun" panose="02010600030101010101" pitchFamily="2" charset="-122"/>
              </a:rPr>
            </a:br>
            <a:endParaRPr lang="en-GB" sz="2800">
              <a:ea typeface="SimSun" panose="02010600030101010101" pitchFamily="2" charset="-122"/>
            </a:endParaRPr>
          </a:p>
        </p:txBody>
      </p:sp>
    </p:spTree>
    <p:extLst>
      <p:ext uri="{BB962C8B-B14F-4D97-AF65-F5344CB8AC3E}">
        <p14:creationId xmlns:p14="http://schemas.microsoft.com/office/powerpoint/2010/main" val="1027324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27D02-EE2B-4ABA-B428-2CE3CB2A2815}"/>
              </a:ext>
            </a:extLst>
          </p:cNvPr>
          <p:cNvSpPr>
            <a:spLocks noGrp="1"/>
          </p:cNvSpPr>
          <p:nvPr>
            <p:ph type="title"/>
          </p:nvPr>
        </p:nvSpPr>
        <p:spPr>
          <a:xfrm>
            <a:off x="838200" y="41862"/>
            <a:ext cx="10515600" cy="462963"/>
          </a:xfrm>
        </p:spPr>
        <p:txBody>
          <a:bodyPr>
            <a:normAutofit fontScale="90000"/>
          </a:bodyPr>
          <a:lstStyle/>
          <a:p>
            <a:pPr algn="ctr"/>
            <a:br>
              <a:rPr lang="en-GB" altLang="zh-CN" sz="2700">
                <a:effectLst/>
                <a:latin typeface="Calibri" panose="020F0502020204030204" pitchFamily="34" charset="0"/>
                <a:ea typeface="SimSun" panose="02010600030101010101" pitchFamily="2" charset="-122"/>
                <a:cs typeface="Arial" panose="020B0604020202020204" pitchFamily="34" charset="0"/>
              </a:rPr>
            </a:br>
            <a:br>
              <a:rPr lang="en-GB" altLang="zh-CN" sz="2200">
                <a:effectLst/>
                <a:latin typeface="Calibri" panose="020F0502020204030204" pitchFamily="34" charset="0"/>
                <a:ea typeface="SimSun" panose="02010600030101010101" pitchFamily="2" charset="-122"/>
                <a:cs typeface="Arial" panose="020B0604020202020204" pitchFamily="34" charset="0"/>
              </a:rPr>
            </a:br>
            <a:r>
              <a:rPr lang="zh-CN" sz="2700">
                <a:effectLst/>
                <a:latin typeface="Calibri" panose="020F0502020204030204" pitchFamily="34" charset="0"/>
                <a:ea typeface="SimSun" panose="02010600030101010101" pitchFamily="2" charset="-122"/>
                <a:cs typeface="Arial" panose="020B0604020202020204" pitchFamily="34" charset="0"/>
              </a:rPr>
              <a:t>帖后二章</a:t>
            </a:r>
            <a:r>
              <a:rPr lang="en-GB" altLang="zh-CN" sz="2700">
                <a:effectLst/>
                <a:latin typeface="Calibri" panose="020F0502020204030204" pitchFamily="34" charset="0"/>
                <a:ea typeface="SimSun" panose="02010600030101010101" pitchFamily="2" charset="-122"/>
                <a:cs typeface="Arial" panose="020B0604020202020204" pitchFamily="34" charset="0"/>
              </a:rPr>
              <a:t>      </a:t>
            </a:r>
            <a:r>
              <a:rPr lang="zh-CN" sz="2700">
                <a:effectLst/>
                <a:latin typeface="Calibri" panose="020F0502020204030204" pitchFamily="34" charset="0"/>
                <a:ea typeface="SimSun" panose="02010600030101010101" pitchFamily="2" charset="-122"/>
                <a:cs typeface="Arial" panose="020B0604020202020204" pitchFamily="34" charset="0"/>
              </a:rPr>
              <a:t>耶稣降临预兆</a:t>
            </a:r>
            <a:r>
              <a:rPr lang="en-US" altLang="zh-CN" sz="2700">
                <a:effectLst/>
                <a:latin typeface="Calibri" panose="020F0502020204030204" pitchFamily="34" charset="0"/>
                <a:ea typeface="SimSun" panose="02010600030101010101" pitchFamily="2" charset="-122"/>
                <a:cs typeface="Arial" panose="020B0604020202020204" pitchFamily="34" charset="0"/>
              </a:rPr>
              <a:t>-----</a:t>
            </a:r>
            <a:r>
              <a:rPr lang="zh-CN" altLang="en-US" sz="2700">
                <a:effectLst/>
                <a:latin typeface="Calibri" panose="020F0502020204030204" pitchFamily="34" charset="0"/>
                <a:ea typeface="SimSun" panose="02010600030101010101" pitchFamily="2" charset="-122"/>
                <a:cs typeface="Arial" panose="020B0604020202020204" pitchFamily="34" charset="0"/>
              </a:rPr>
              <a:t>原本</a:t>
            </a:r>
            <a:r>
              <a:rPr lang="zh-CN" altLang="en-US" sz="2700">
                <a:latin typeface="Calibri" panose="020F0502020204030204" pitchFamily="34" charset="0"/>
                <a:ea typeface="SimSun" panose="02010600030101010101" pitchFamily="2" charset="-122"/>
                <a:cs typeface="Arial" panose="020B0604020202020204" pitchFamily="34" charset="0"/>
              </a:rPr>
              <a:t>叙述</a:t>
            </a:r>
            <a:r>
              <a:rPr lang="zh-CN" sz="2700">
                <a:effectLst/>
                <a:latin typeface="Calibri" panose="020F0502020204030204" pitchFamily="34" charset="0"/>
                <a:ea typeface="SimSun" panose="02010600030101010101" pitchFamily="2" charset="-122"/>
                <a:cs typeface="Arial" panose="020B0604020202020204" pitchFamily="34" charset="0"/>
              </a:rPr>
              <a:t>先后次序</a:t>
            </a:r>
            <a:br>
              <a:rPr lang="en-GB" sz="2000">
                <a:effectLst/>
                <a:latin typeface="Calibri" panose="020F0502020204030204" pitchFamily="34" charset="0"/>
                <a:ea typeface="SimSun" panose="02010600030101010101" pitchFamily="2" charset="-122"/>
                <a:cs typeface="Arial" panose="020B0604020202020204" pitchFamily="34" charset="0"/>
              </a:rPr>
            </a:br>
            <a:endParaRPr lang="en-GB"/>
          </a:p>
        </p:txBody>
      </p:sp>
      <p:sp>
        <p:nvSpPr>
          <p:cNvPr id="3" name="Content Placeholder 2">
            <a:extLst>
              <a:ext uri="{FF2B5EF4-FFF2-40B4-BE49-F238E27FC236}">
                <a16:creationId xmlns:a16="http://schemas.microsoft.com/office/drawing/2014/main" id="{9227D69C-8241-48EC-9728-F3AD70383D7D}"/>
              </a:ext>
            </a:extLst>
          </p:cNvPr>
          <p:cNvSpPr>
            <a:spLocks noGrp="1"/>
          </p:cNvSpPr>
          <p:nvPr>
            <p:ph idx="1"/>
          </p:nvPr>
        </p:nvSpPr>
        <p:spPr>
          <a:xfrm>
            <a:off x="720436" y="752476"/>
            <a:ext cx="10751128" cy="5848350"/>
          </a:xfrm>
        </p:spPr>
        <p:txBody>
          <a:bodyPr>
            <a:normAutofit/>
          </a:bodyPr>
          <a:lstStyle/>
          <a:p>
            <a:pPr marL="457200" lvl="1" indent="0">
              <a:lnSpc>
                <a:spcPts val="4000"/>
              </a:lnSpc>
              <a:buSzPct val="70000"/>
              <a:buNone/>
            </a:pPr>
            <a:r>
              <a:rPr lang="zh-CN" altLang="en-US">
                <a:effectLst/>
                <a:latin typeface="SimSun" panose="02010600030101010101" pitchFamily="2" charset="-122"/>
                <a:ea typeface="SimSun" panose="02010600030101010101" pitchFamily="2" charset="-122"/>
                <a:cs typeface="Arial" panose="020B0604020202020204" pitchFamily="34" charset="0"/>
              </a:rPr>
              <a:t>耶稣再临，我们到他那里聚集</a:t>
            </a:r>
            <a:r>
              <a:rPr lang="zh-CN" altLang="en-US" sz="1800">
                <a:effectLst/>
                <a:latin typeface="SimSun" panose="02010600030101010101" pitchFamily="2" charset="-122"/>
                <a:ea typeface="SimSun" panose="02010600030101010101" pitchFamily="2" charset="-122"/>
                <a:cs typeface="Arial" panose="020B0604020202020204" pitchFamily="34" charset="0"/>
              </a:rPr>
              <a:t>（</a:t>
            </a:r>
            <a:r>
              <a:rPr lang="en-US" altLang="zh-CN" sz="1800">
                <a:effectLst/>
                <a:latin typeface="SimSun" panose="02010600030101010101" pitchFamily="2" charset="-122"/>
                <a:ea typeface="SimSun" panose="02010600030101010101" pitchFamily="2" charset="-122"/>
                <a:cs typeface="Arial" panose="020B0604020202020204" pitchFamily="34" charset="0"/>
              </a:rPr>
              <a:t>1</a:t>
            </a:r>
            <a:r>
              <a:rPr lang="zh-CN" altLang="en-US" sz="1800">
                <a:effectLst/>
                <a:latin typeface="SimSun" panose="02010600030101010101" pitchFamily="2" charset="-122"/>
                <a:ea typeface="SimSun" panose="02010600030101010101" pitchFamily="2" charset="-122"/>
                <a:cs typeface="Arial" panose="020B0604020202020204" pitchFamily="34" charset="0"/>
              </a:rPr>
              <a:t>）</a:t>
            </a:r>
            <a:endParaRPr lang="en-GB" altLang="zh-CN" sz="1800">
              <a:effectLst/>
              <a:latin typeface="SimSun" panose="02010600030101010101" pitchFamily="2" charset="-122"/>
              <a:ea typeface="SimSun" panose="02010600030101010101" pitchFamily="2" charset="-122"/>
              <a:cs typeface="Arial" panose="020B0604020202020204" pitchFamily="34" charset="0"/>
            </a:endParaRPr>
          </a:p>
          <a:p>
            <a:pPr marL="457200" lvl="1" indent="0">
              <a:lnSpc>
                <a:spcPts val="4000"/>
              </a:lnSpc>
              <a:buSzPct val="70000"/>
              <a:buNone/>
            </a:pPr>
            <a:r>
              <a:rPr lang="zh-CN" altLang="en-US">
                <a:latin typeface="SimSun" panose="02010600030101010101" pitchFamily="2" charset="-122"/>
                <a:ea typeface="SimSun" panose="02010600030101010101" pitchFamily="2" charset="-122"/>
                <a:cs typeface="Arial" panose="020B0604020202020204" pitchFamily="34" charset="0"/>
              </a:rPr>
              <a:t>有人传播骗人的信息，声称主已经来到</a:t>
            </a:r>
            <a:r>
              <a:rPr lang="zh-CN" altLang="en-US" sz="1800">
                <a:latin typeface="SimSun" panose="02010600030101010101" pitchFamily="2" charset="-122"/>
                <a:ea typeface="SimSun" panose="02010600030101010101" pitchFamily="2" charset="-122"/>
                <a:cs typeface="Arial" panose="020B0604020202020204" pitchFamily="34" charset="0"/>
              </a:rPr>
              <a:t>（</a:t>
            </a:r>
            <a:r>
              <a:rPr lang="en-US" altLang="zh-CN" sz="1800">
                <a:latin typeface="SimSun" panose="02010600030101010101" pitchFamily="2" charset="-122"/>
                <a:ea typeface="SimSun" panose="02010600030101010101" pitchFamily="2" charset="-122"/>
                <a:cs typeface="Arial" panose="020B0604020202020204" pitchFamily="34" charset="0"/>
              </a:rPr>
              <a:t>2</a:t>
            </a:r>
            <a:r>
              <a:rPr lang="zh-CN" altLang="en-US" sz="1800">
                <a:latin typeface="SimSun" panose="02010600030101010101" pitchFamily="2" charset="-122"/>
                <a:ea typeface="SimSun" panose="02010600030101010101" pitchFamily="2" charset="-122"/>
                <a:cs typeface="Arial" panose="020B0604020202020204" pitchFamily="34" charset="0"/>
              </a:rPr>
              <a:t>）</a:t>
            </a:r>
            <a:endParaRPr lang="en-GB" altLang="zh-CN" sz="1800">
              <a:latin typeface="SimSun" panose="02010600030101010101" pitchFamily="2" charset="-122"/>
              <a:ea typeface="SimSun" panose="02010600030101010101" pitchFamily="2" charset="-122"/>
              <a:cs typeface="Arial" panose="020B0604020202020204" pitchFamily="34" charset="0"/>
            </a:endParaRPr>
          </a:p>
          <a:p>
            <a:pPr marL="457200" lvl="1" indent="0">
              <a:lnSpc>
                <a:spcPts val="4000"/>
              </a:lnSpc>
              <a:buSzPct val="70000"/>
              <a:buNone/>
            </a:pPr>
            <a:r>
              <a:rPr lang="zh-CN" altLang="en-US">
                <a:effectLst/>
                <a:latin typeface="SimSun" panose="02010600030101010101" pitchFamily="2" charset="-122"/>
                <a:ea typeface="SimSun" panose="02010600030101010101" pitchFamily="2" charset="-122"/>
                <a:cs typeface="Arial" panose="020B0604020202020204" pitchFamily="34" charset="0"/>
              </a:rPr>
              <a:t>这之前，必先有</a:t>
            </a:r>
            <a:r>
              <a:rPr lang="zh-CN">
                <a:effectLst/>
                <a:latin typeface="SimSun" panose="02010600030101010101" pitchFamily="2" charset="-122"/>
                <a:ea typeface="SimSun" panose="02010600030101010101" pitchFamily="2" charset="-122"/>
                <a:cs typeface="Arial" panose="020B0604020202020204" pitchFamily="34" charset="0"/>
              </a:rPr>
              <a:t>离经叛道，那不法的人出现，</a:t>
            </a:r>
            <a:r>
              <a:rPr lang="zh-CN" altLang="en-US">
                <a:effectLst/>
                <a:latin typeface="SimSun" panose="02010600030101010101" pitchFamily="2" charset="-122"/>
                <a:ea typeface="SimSun" panose="02010600030101010101" pitchFamily="2" charset="-122"/>
                <a:cs typeface="Arial" panose="020B0604020202020204" pitchFamily="34" charset="0"/>
              </a:rPr>
              <a:t>他抬高自己，自称是神</a:t>
            </a:r>
            <a:r>
              <a:rPr lang="zh-CN" altLang="en-US" sz="1800">
                <a:effectLst/>
                <a:latin typeface="SimSun" panose="02010600030101010101" pitchFamily="2" charset="-122"/>
                <a:ea typeface="SimSun" panose="02010600030101010101" pitchFamily="2" charset="-122"/>
                <a:cs typeface="Arial" panose="020B0604020202020204" pitchFamily="34" charset="0"/>
              </a:rPr>
              <a:t>（</a:t>
            </a:r>
            <a:r>
              <a:rPr lang="en-US" altLang="zh-CN" sz="1800">
                <a:effectLst/>
                <a:latin typeface="SimSun" panose="02010600030101010101" pitchFamily="2" charset="-122"/>
                <a:ea typeface="SimSun" panose="02010600030101010101" pitchFamily="2" charset="-122"/>
                <a:cs typeface="Arial" panose="020B0604020202020204" pitchFamily="34" charset="0"/>
              </a:rPr>
              <a:t>3-4</a:t>
            </a:r>
            <a:r>
              <a:rPr lang="zh-CN" altLang="en-US" sz="1800">
                <a:effectLst/>
                <a:latin typeface="SimSun" panose="02010600030101010101" pitchFamily="2" charset="-122"/>
                <a:ea typeface="SimSun" panose="02010600030101010101" pitchFamily="2" charset="-122"/>
                <a:cs typeface="Arial" panose="020B0604020202020204" pitchFamily="34" charset="0"/>
              </a:rPr>
              <a:t>）</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457200" lvl="1" indent="0">
              <a:lnSpc>
                <a:spcPts val="4000"/>
              </a:lnSpc>
              <a:buSzPct val="70000"/>
              <a:buNone/>
            </a:pPr>
            <a:r>
              <a:rPr lang="zh-CN" altLang="en-US">
                <a:effectLst/>
                <a:latin typeface="SimSun" panose="02010600030101010101" pitchFamily="2" charset="-122"/>
                <a:ea typeface="SimSun" panose="02010600030101010101" pitchFamily="2" charset="-122"/>
                <a:cs typeface="Arial" panose="020B0604020202020204" pitchFamily="34" charset="0"/>
              </a:rPr>
              <a:t>你们知道，现在那拦阻</a:t>
            </a:r>
            <a:r>
              <a:rPr lang="zh-CN" altLang="en-US">
                <a:latin typeface="SimSun" panose="02010600030101010101" pitchFamily="2" charset="-122"/>
                <a:ea typeface="SimSun" panose="02010600030101010101" pitchFamily="2" charset="-122"/>
                <a:cs typeface="Arial" panose="020B0604020202020204" pitchFamily="34" charset="0"/>
              </a:rPr>
              <a:t>的是什么</a:t>
            </a:r>
            <a:r>
              <a:rPr lang="zh-CN" altLang="en-US">
                <a:effectLst/>
                <a:latin typeface="SimSun" panose="02010600030101010101" pitchFamily="2" charset="-122"/>
                <a:ea typeface="SimSun" panose="02010600030101010101" pitchFamily="2" charset="-122"/>
                <a:cs typeface="Arial" panose="020B0604020202020204" pitchFamily="34" charset="0"/>
              </a:rPr>
              <a:t>，使他时辰到了就显露</a:t>
            </a:r>
            <a:r>
              <a:rPr lang="zh-CN" altLang="en-US" sz="1800">
                <a:effectLst/>
                <a:latin typeface="SimSun" panose="02010600030101010101" pitchFamily="2" charset="-122"/>
                <a:ea typeface="SimSun" panose="02010600030101010101" pitchFamily="2" charset="-122"/>
                <a:cs typeface="Arial" panose="020B0604020202020204" pitchFamily="34" charset="0"/>
              </a:rPr>
              <a:t>（</a:t>
            </a:r>
            <a:r>
              <a:rPr lang="en-US" altLang="zh-CN" sz="1800">
                <a:effectLst/>
                <a:latin typeface="SimSun" panose="02010600030101010101" pitchFamily="2" charset="-122"/>
                <a:ea typeface="SimSun" panose="02010600030101010101" pitchFamily="2" charset="-122"/>
                <a:cs typeface="Arial" panose="020B0604020202020204" pitchFamily="34" charset="0"/>
              </a:rPr>
              <a:t>6</a:t>
            </a:r>
            <a:r>
              <a:rPr lang="zh-CN" altLang="en-US" sz="1800">
                <a:effectLst/>
                <a:latin typeface="SimSun" panose="02010600030101010101" pitchFamily="2" charset="-122"/>
                <a:ea typeface="SimSun" panose="02010600030101010101" pitchFamily="2" charset="-122"/>
                <a:cs typeface="Arial" panose="020B0604020202020204" pitchFamily="34" charset="0"/>
              </a:rPr>
              <a:t>）</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457200" lvl="1" indent="0">
              <a:lnSpc>
                <a:spcPts val="4000"/>
              </a:lnSpc>
              <a:buSzPct val="70000"/>
              <a:buNone/>
            </a:pPr>
            <a:r>
              <a:rPr lang="zh-CN" altLang="en-US">
                <a:effectLst/>
                <a:latin typeface="SimSun" panose="02010600030101010101" pitchFamily="2" charset="-122"/>
                <a:ea typeface="SimSun" panose="02010600030101010101" pitchFamily="2" charset="-122"/>
                <a:cs typeface="Arial" panose="020B0604020202020204" pitchFamily="34" charset="0"/>
              </a:rPr>
              <a:t>因为</a:t>
            </a:r>
            <a:r>
              <a:rPr lang="zh-CN">
                <a:effectLst/>
                <a:latin typeface="SimSun" panose="02010600030101010101" pitchFamily="2" charset="-122"/>
                <a:ea typeface="SimSun" panose="02010600030101010101" pitchFamily="2" charset="-122"/>
                <a:cs typeface="Arial" panose="020B0604020202020204" pitchFamily="34" charset="0"/>
              </a:rPr>
              <a:t>不法之奥秘</a:t>
            </a:r>
            <a:r>
              <a:rPr lang="zh-CN" altLang="en-US">
                <a:effectLst/>
                <a:latin typeface="SimSun" panose="02010600030101010101" pitchFamily="2" charset="-122"/>
                <a:ea typeface="SimSun" panose="02010600030101010101" pitchFamily="2" charset="-122"/>
                <a:cs typeface="Arial" panose="020B0604020202020204" pitchFamily="34" charset="0"/>
              </a:rPr>
              <a:t>已经</a:t>
            </a:r>
            <a:r>
              <a:rPr lang="zh-CN">
                <a:effectLst/>
                <a:latin typeface="SimSun" panose="02010600030101010101" pitchFamily="2" charset="-122"/>
                <a:ea typeface="SimSun" panose="02010600030101010101" pitchFamily="2" charset="-122"/>
                <a:cs typeface="Arial" panose="020B0604020202020204" pitchFamily="34" charset="0"/>
              </a:rPr>
              <a:t>发作</a:t>
            </a:r>
            <a:r>
              <a:rPr lang="zh-CN" altLang="en-US">
                <a:effectLst/>
                <a:latin typeface="SimSun" panose="02010600030101010101" pitchFamily="2" charset="-122"/>
                <a:ea typeface="SimSun" panose="02010600030101010101" pitchFamily="2" charset="-122"/>
                <a:cs typeface="Arial" panose="020B0604020202020204" pitchFamily="34" charset="0"/>
              </a:rPr>
              <a:t>，</a:t>
            </a:r>
            <a:r>
              <a:rPr lang="zh-CN" altLang="en-US">
                <a:latin typeface="SimSun" panose="02010600030101010101" pitchFamily="2" charset="-122"/>
                <a:ea typeface="SimSun" panose="02010600030101010101" pitchFamily="2" charset="-122"/>
                <a:cs typeface="Arial" panose="020B0604020202020204" pitchFamily="34" charset="0"/>
              </a:rPr>
              <a:t>只是现在有那</a:t>
            </a:r>
            <a:r>
              <a:rPr lang="zh-CN" altLang="en-US">
                <a:effectLst/>
                <a:latin typeface="SimSun" panose="02010600030101010101" pitchFamily="2" charset="-122"/>
                <a:ea typeface="SimSun" panose="02010600030101010101" pitchFamily="2" charset="-122"/>
                <a:cs typeface="Arial" panose="020B0604020202020204" pitchFamily="34" charset="0"/>
              </a:rPr>
              <a:t>拦阻的，等到他</a:t>
            </a:r>
            <a:r>
              <a:rPr lang="zh-CN">
                <a:effectLst/>
                <a:latin typeface="SimSun" panose="02010600030101010101" pitchFamily="2" charset="-122"/>
                <a:ea typeface="SimSun" panose="02010600030101010101" pitchFamily="2" charset="-122"/>
                <a:cs typeface="Arial" panose="020B0604020202020204" pitchFamily="34" charset="0"/>
              </a:rPr>
              <a:t>不再挡路</a:t>
            </a:r>
            <a:r>
              <a:rPr lang="zh-CN" altLang="en-US" sz="1800">
                <a:effectLst/>
                <a:latin typeface="SimSun" panose="02010600030101010101" pitchFamily="2" charset="-122"/>
                <a:ea typeface="SimSun" panose="02010600030101010101" pitchFamily="2" charset="-122"/>
                <a:cs typeface="Arial" panose="020B0604020202020204" pitchFamily="34" charset="0"/>
              </a:rPr>
              <a:t>（</a:t>
            </a:r>
            <a:r>
              <a:rPr lang="en-US" altLang="zh-CN" sz="1800">
                <a:effectLst/>
                <a:latin typeface="SimSun" panose="02010600030101010101" pitchFamily="2" charset="-122"/>
                <a:ea typeface="SimSun" panose="02010600030101010101" pitchFamily="2" charset="-122"/>
                <a:cs typeface="Arial" panose="020B0604020202020204" pitchFamily="34" charset="0"/>
              </a:rPr>
              <a:t>7</a:t>
            </a:r>
            <a:r>
              <a:rPr lang="zh-CN" altLang="en-US" sz="1800">
                <a:effectLst/>
                <a:latin typeface="SimSun" panose="02010600030101010101" pitchFamily="2" charset="-122"/>
                <a:ea typeface="SimSun" panose="02010600030101010101" pitchFamily="2" charset="-122"/>
                <a:cs typeface="Arial" panose="020B0604020202020204" pitchFamily="34" charset="0"/>
              </a:rPr>
              <a:t>）</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457200" lvl="1" indent="0">
              <a:lnSpc>
                <a:spcPts val="4000"/>
              </a:lnSpc>
              <a:buSzPct val="70000"/>
              <a:buNone/>
            </a:pPr>
            <a:r>
              <a:rPr lang="zh-CN" altLang="en-US">
                <a:effectLst/>
                <a:latin typeface="SimSun" panose="02010600030101010101" pitchFamily="2" charset="-122"/>
                <a:ea typeface="SimSun" panose="02010600030101010101" pitchFamily="2" charset="-122"/>
                <a:cs typeface="Arial" panose="020B0604020202020204" pitchFamily="34" charset="0"/>
              </a:rPr>
              <a:t>那时，那不法者就出现，主耶稣却把他杀了</a:t>
            </a:r>
            <a:r>
              <a:rPr lang="zh-CN" altLang="en-US" sz="1800">
                <a:effectLst/>
                <a:latin typeface="SimSun" panose="02010600030101010101" pitchFamily="2" charset="-122"/>
                <a:ea typeface="SimSun" panose="02010600030101010101" pitchFamily="2" charset="-122"/>
                <a:cs typeface="Arial" panose="020B0604020202020204" pitchFamily="34" charset="0"/>
              </a:rPr>
              <a:t>（</a:t>
            </a:r>
            <a:r>
              <a:rPr lang="en-US" altLang="zh-CN" sz="1800">
                <a:effectLst/>
                <a:latin typeface="SimSun" panose="02010600030101010101" pitchFamily="2" charset="-122"/>
                <a:ea typeface="SimSun" panose="02010600030101010101" pitchFamily="2" charset="-122"/>
                <a:cs typeface="Arial" panose="020B0604020202020204" pitchFamily="34" charset="0"/>
              </a:rPr>
              <a:t>8</a:t>
            </a:r>
            <a:r>
              <a:rPr lang="zh-CN" altLang="en-US" sz="1800">
                <a:effectLst/>
                <a:latin typeface="SimSun" panose="02010600030101010101" pitchFamily="2" charset="-122"/>
                <a:ea typeface="SimSun" panose="02010600030101010101" pitchFamily="2" charset="-122"/>
                <a:cs typeface="Arial" panose="020B0604020202020204" pitchFamily="34" charset="0"/>
              </a:rPr>
              <a:t>）</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457200" lvl="1" indent="0">
              <a:lnSpc>
                <a:spcPts val="4000"/>
              </a:lnSpc>
              <a:buSzPct val="70000"/>
              <a:buNone/>
            </a:pPr>
            <a:r>
              <a:rPr lang="zh-CN" altLang="en-US">
                <a:effectLst/>
                <a:latin typeface="SimSun" panose="02010600030101010101" pitchFamily="2" charset="-122"/>
                <a:ea typeface="SimSun" panose="02010600030101010101" pitchFamily="2" charset="-122"/>
                <a:cs typeface="Arial" panose="020B0604020202020204" pitchFamily="34" charset="0"/>
              </a:rPr>
              <a:t>那人出现时，将</a:t>
            </a:r>
            <a:r>
              <a:rPr lang="zh-CN">
                <a:effectLst/>
                <a:latin typeface="SimSun" panose="02010600030101010101" pitchFamily="2" charset="-122"/>
                <a:ea typeface="SimSun" panose="02010600030101010101" pitchFamily="2" charset="-122"/>
                <a:cs typeface="Arial" panose="020B0604020202020204" pitchFamily="34" charset="0"/>
              </a:rPr>
              <a:t>摆出种种神迹</a:t>
            </a:r>
            <a:r>
              <a:rPr lang="zh-CN" altLang="en-US">
                <a:effectLst/>
                <a:latin typeface="SimSun" panose="02010600030101010101" pitchFamily="2" charset="-122"/>
                <a:ea typeface="SimSun" panose="02010600030101010101" pitchFamily="2" charset="-122"/>
                <a:cs typeface="Arial" panose="020B0604020202020204" pitchFamily="34" charset="0"/>
              </a:rPr>
              <a:t>奇事，施尽诡计诱骗人</a:t>
            </a:r>
            <a:r>
              <a:rPr lang="zh-CN" altLang="en-US" sz="1800">
                <a:effectLst/>
                <a:latin typeface="SimSun" panose="02010600030101010101" pitchFamily="2" charset="-122"/>
                <a:ea typeface="SimSun" panose="02010600030101010101" pitchFamily="2" charset="-122"/>
                <a:cs typeface="Arial" panose="020B0604020202020204" pitchFamily="34" charset="0"/>
              </a:rPr>
              <a:t>（</a:t>
            </a:r>
            <a:r>
              <a:rPr lang="en-US" altLang="zh-CN" sz="1800">
                <a:effectLst/>
                <a:latin typeface="SimSun" panose="02010600030101010101" pitchFamily="2" charset="-122"/>
                <a:ea typeface="SimSun" panose="02010600030101010101" pitchFamily="2" charset="-122"/>
                <a:cs typeface="Arial" panose="020B0604020202020204" pitchFamily="34" charset="0"/>
              </a:rPr>
              <a:t>9-10</a:t>
            </a:r>
            <a:r>
              <a:rPr lang="zh-CN" altLang="en-US" sz="1800">
                <a:effectLst/>
                <a:latin typeface="SimSun" panose="02010600030101010101" pitchFamily="2" charset="-122"/>
                <a:ea typeface="SimSun" panose="02010600030101010101" pitchFamily="2" charset="-122"/>
                <a:cs typeface="Arial" panose="020B0604020202020204" pitchFamily="34" charset="0"/>
              </a:rPr>
              <a:t>）</a:t>
            </a:r>
            <a:endParaRPr lang="en-GB" sz="1800">
              <a:effectLst/>
              <a:latin typeface="SimSun" panose="02010600030101010101" pitchFamily="2" charset="-122"/>
              <a:ea typeface="SimSun" panose="02010600030101010101" pitchFamily="2" charset="-122"/>
              <a:cs typeface="Arial" panose="020B0604020202020204" pitchFamily="34" charset="0"/>
            </a:endParaRPr>
          </a:p>
          <a:p>
            <a:pPr marL="457200" lvl="1" indent="0">
              <a:lnSpc>
                <a:spcPts val="4000"/>
              </a:lnSpc>
              <a:buSzPct val="70000"/>
              <a:buNone/>
            </a:pPr>
            <a:r>
              <a:rPr lang="zh-CN">
                <a:effectLst/>
                <a:latin typeface="SimSun" panose="02010600030101010101" pitchFamily="2" charset="-122"/>
                <a:ea typeface="SimSun" panose="02010600030101010101" pitchFamily="2" charset="-122"/>
                <a:cs typeface="Arial" panose="020B0604020202020204" pitchFamily="34" charset="0"/>
              </a:rPr>
              <a:t>许多人因</a:t>
            </a:r>
            <a:r>
              <a:rPr lang="zh-CN" altLang="en-US">
                <a:effectLst/>
                <a:latin typeface="SimSun" panose="02010600030101010101" pitchFamily="2" charset="-122"/>
                <a:ea typeface="SimSun" panose="02010600030101010101" pitchFamily="2" charset="-122"/>
                <a:cs typeface="Arial" panose="020B0604020202020204" pitchFamily="34" charset="0"/>
              </a:rPr>
              <a:t>为</a:t>
            </a:r>
            <a:r>
              <a:rPr lang="zh-CN">
                <a:effectLst/>
                <a:latin typeface="SimSun" panose="02010600030101010101" pitchFamily="2" charset="-122"/>
                <a:ea typeface="SimSun" panose="02010600030101010101" pitchFamily="2" charset="-122"/>
                <a:cs typeface="Arial" panose="020B0604020202020204" pitchFamily="34" charset="0"/>
              </a:rPr>
              <a:t>不肯接受对真理的爱，结果</a:t>
            </a:r>
            <a:r>
              <a:rPr lang="zh-CN" altLang="en-US">
                <a:effectLst/>
                <a:latin typeface="SimSun" panose="02010600030101010101" pitchFamily="2" charset="-122"/>
                <a:ea typeface="SimSun" panose="02010600030101010101" pitchFamily="2" charset="-122"/>
                <a:cs typeface="Arial" panose="020B0604020202020204" pitchFamily="34" charset="0"/>
              </a:rPr>
              <a:t>被</a:t>
            </a:r>
            <a:r>
              <a:rPr lang="zh-CN">
                <a:effectLst/>
                <a:latin typeface="SimSun" panose="02010600030101010101" pitchFamily="2" charset="-122"/>
                <a:ea typeface="SimSun" panose="02010600030101010101" pitchFamily="2" charset="-122"/>
                <a:cs typeface="Arial" panose="020B0604020202020204" pitchFamily="34" charset="0"/>
              </a:rPr>
              <a:t>诱骗，</a:t>
            </a:r>
            <a:r>
              <a:rPr lang="zh-CN" altLang="en-US">
                <a:effectLst/>
                <a:latin typeface="SimSun" panose="02010600030101010101" pitchFamily="2" charset="-122"/>
                <a:ea typeface="SimSun" panose="02010600030101010101" pitchFamily="2" charset="-122"/>
                <a:cs typeface="Arial" panose="020B0604020202020204" pitchFamily="34" charset="0"/>
              </a:rPr>
              <a:t>最后被</a:t>
            </a:r>
            <a:r>
              <a:rPr lang="zh-CN" altLang="en-US">
                <a:latin typeface="SimSun" panose="02010600030101010101" pitchFamily="2" charset="-122"/>
                <a:ea typeface="SimSun" panose="02010600030101010101" pitchFamily="2" charset="-122"/>
                <a:cs typeface="Arial" panose="020B0604020202020204" pitchFamily="34" charset="0"/>
              </a:rPr>
              <a:t>神</a:t>
            </a:r>
            <a:r>
              <a:rPr lang="zh-CN" altLang="en-US">
                <a:effectLst/>
                <a:latin typeface="SimSun" panose="02010600030101010101" pitchFamily="2" charset="-122"/>
                <a:ea typeface="SimSun" panose="02010600030101010101" pitchFamily="2" charset="-122"/>
                <a:cs typeface="Arial" panose="020B0604020202020204" pitchFamily="34" charset="0"/>
              </a:rPr>
              <a:t>定罪</a:t>
            </a:r>
            <a:r>
              <a:rPr lang="zh-CN" sz="1800">
                <a:effectLst/>
                <a:latin typeface="SimSun" panose="02010600030101010101" pitchFamily="2" charset="-122"/>
                <a:ea typeface="SimSun" panose="02010600030101010101" pitchFamily="2" charset="-122"/>
                <a:cs typeface="Arial" panose="020B0604020202020204" pitchFamily="34" charset="0"/>
              </a:rPr>
              <a:t>（</a:t>
            </a:r>
            <a:r>
              <a:rPr lang="en-US" altLang="zh-CN" sz="1800">
                <a:effectLst/>
                <a:latin typeface="SimSun" panose="02010600030101010101" pitchFamily="2" charset="-122"/>
                <a:ea typeface="SimSun" panose="02010600030101010101" pitchFamily="2" charset="-122"/>
                <a:cs typeface="Arial" panose="020B0604020202020204" pitchFamily="34" charset="0"/>
              </a:rPr>
              <a:t>10-</a:t>
            </a:r>
            <a:r>
              <a:rPr lang="en-US" sz="1800">
                <a:effectLst/>
                <a:latin typeface="SimSun" panose="02010600030101010101" pitchFamily="2" charset="-122"/>
                <a:ea typeface="SimSun" panose="02010600030101010101" pitchFamily="2" charset="-122"/>
                <a:cs typeface="Arial" panose="020B0604020202020204" pitchFamily="34" charset="0"/>
              </a:rPr>
              <a:t>11</a:t>
            </a:r>
            <a:r>
              <a:rPr lang="zh-CN" sz="1800">
                <a:effectLst/>
                <a:latin typeface="SimSun" panose="02010600030101010101" pitchFamily="2" charset="-122"/>
                <a:ea typeface="SimSun" panose="02010600030101010101" pitchFamily="2" charset="-122"/>
                <a:cs typeface="Arial" panose="020B0604020202020204" pitchFamily="34" charset="0"/>
              </a:rPr>
              <a:t>）</a:t>
            </a:r>
            <a:endParaRPr lang="en-GB" sz="1600">
              <a:effectLst/>
              <a:latin typeface="SimSun" panose="02010600030101010101" pitchFamily="2" charset="-122"/>
              <a:ea typeface="SimSun" panose="02010600030101010101" pitchFamily="2" charset="-122"/>
              <a:cs typeface="Arial" panose="020B0604020202020204" pitchFamily="34" charset="0"/>
            </a:endParaRPr>
          </a:p>
          <a:p>
            <a:pPr marL="457200" lvl="1" indent="0">
              <a:lnSpc>
                <a:spcPts val="4000"/>
              </a:lnSpc>
              <a:buSzPct val="70000"/>
              <a:buNone/>
            </a:pPr>
            <a:r>
              <a:rPr lang="zh-CN" altLang="en-US">
                <a:effectLst/>
                <a:latin typeface="SimSun" panose="02010600030101010101" pitchFamily="2" charset="-122"/>
                <a:ea typeface="SimSun" panose="02010600030101010101" pitchFamily="2" charset="-122"/>
                <a:cs typeface="Arial" panose="020B0604020202020204" pitchFamily="34" charset="0"/>
              </a:rPr>
              <a:t>而信</a:t>
            </a:r>
            <a:r>
              <a:rPr lang="zh-CN">
                <a:effectLst/>
                <a:latin typeface="SimSun" panose="02010600030101010101" pitchFamily="2" charset="-122"/>
                <a:ea typeface="SimSun" panose="02010600030101010101" pitchFamily="2" charset="-122"/>
                <a:cs typeface="Arial" panose="020B0604020202020204" pitchFamily="34" charset="0"/>
              </a:rPr>
              <a:t>徒</a:t>
            </a:r>
            <a:r>
              <a:rPr lang="zh-CN" altLang="en-US">
                <a:effectLst/>
                <a:latin typeface="SimSun" panose="02010600030101010101" pitchFamily="2" charset="-122"/>
                <a:ea typeface="SimSun" panose="02010600030101010101" pitchFamily="2" charset="-122"/>
                <a:cs typeface="Arial" panose="020B0604020202020204" pitchFamily="34" charset="0"/>
              </a:rPr>
              <a:t>将得救</a:t>
            </a:r>
            <a:r>
              <a:rPr lang="zh-CN" altLang="en-US" sz="1800">
                <a:effectLst/>
                <a:latin typeface="SimSun" panose="02010600030101010101" pitchFamily="2" charset="-122"/>
                <a:ea typeface="SimSun" panose="02010600030101010101" pitchFamily="2" charset="-122"/>
                <a:cs typeface="Arial" panose="020B0604020202020204" pitchFamily="34" charset="0"/>
              </a:rPr>
              <a:t>（</a:t>
            </a:r>
            <a:r>
              <a:rPr lang="en-US" altLang="zh-CN" sz="1800">
                <a:effectLst/>
                <a:latin typeface="SimSun" panose="02010600030101010101" pitchFamily="2" charset="-122"/>
                <a:ea typeface="SimSun" panose="02010600030101010101" pitchFamily="2" charset="-122"/>
                <a:cs typeface="Arial" panose="020B0604020202020204" pitchFamily="34" charset="0"/>
              </a:rPr>
              <a:t>13</a:t>
            </a:r>
            <a:r>
              <a:rPr lang="zh-CN" altLang="en-US" sz="1800">
                <a:effectLst/>
                <a:latin typeface="SimSun" panose="02010600030101010101" pitchFamily="2" charset="-122"/>
                <a:ea typeface="SimSun" panose="02010600030101010101" pitchFamily="2" charset="-122"/>
                <a:cs typeface="Arial" panose="020B0604020202020204" pitchFamily="34" charset="0"/>
              </a:rPr>
              <a:t>）</a:t>
            </a:r>
            <a:r>
              <a:rPr lang="zh-CN" altLang="en-US">
                <a:effectLst/>
                <a:latin typeface="SimSun" panose="02010600030101010101" pitchFamily="2" charset="-122"/>
                <a:ea typeface="SimSun" panose="02010600030101010101" pitchFamily="2" charset="-122"/>
                <a:cs typeface="Arial" panose="020B0604020202020204" pitchFamily="34" charset="0"/>
              </a:rPr>
              <a:t>，</a:t>
            </a:r>
            <a:r>
              <a:rPr lang="zh-CN">
                <a:effectLst/>
                <a:latin typeface="SimSun" panose="02010600030101010101" pitchFamily="2" charset="-122"/>
                <a:ea typeface="SimSun" panose="02010600030101010101" pitchFamily="2" charset="-122"/>
                <a:cs typeface="Arial" panose="020B0604020202020204" pitchFamily="34" charset="0"/>
              </a:rPr>
              <a:t>实际拥有复活耶稣荣耀的身体</a:t>
            </a:r>
            <a:r>
              <a:rPr lang="zh-CN" sz="1800">
                <a:effectLst/>
                <a:latin typeface="SimSun" panose="02010600030101010101" pitchFamily="2" charset="-122"/>
                <a:ea typeface="SimSun" panose="02010600030101010101" pitchFamily="2" charset="-122"/>
                <a:cs typeface="Arial" panose="020B0604020202020204" pitchFamily="34" charset="0"/>
              </a:rPr>
              <a:t>（</a:t>
            </a:r>
            <a:r>
              <a:rPr lang="en-US" sz="1800">
                <a:effectLst/>
                <a:latin typeface="SimSun" panose="02010600030101010101" pitchFamily="2" charset="-122"/>
                <a:ea typeface="SimSun" panose="02010600030101010101" pitchFamily="2" charset="-122"/>
                <a:cs typeface="Arial" panose="020B0604020202020204" pitchFamily="34" charset="0"/>
              </a:rPr>
              <a:t>14</a:t>
            </a:r>
            <a:r>
              <a:rPr lang="zh-CN" sz="1800">
                <a:effectLst/>
                <a:latin typeface="SimSun" panose="02010600030101010101" pitchFamily="2" charset="-122"/>
                <a:ea typeface="SimSun" panose="02010600030101010101" pitchFamily="2" charset="-122"/>
                <a:cs typeface="Arial" panose="020B0604020202020204" pitchFamily="34" charset="0"/>
              </a:rPr>
              <a:t>）</a:t>
            </a:r>
            <a:endParaRPr lang="en-GB">
              <a:effectLst/>
              <a:latin typeface="SimSun" panose="02010600030101010101" pitchFamily="2" charset="-122"/>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1839794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561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Matthew </a:t>
            </a:r>
            <a:r>
              <a:rPr lang="en-US" altLang="zh-CN" sz="2000" kern="1400" spc="-50">
                <a:effectLst/>
                <a:ea typeface="SimSun" panose="02010600030101010101" pitchFamily="2" charset="-122"/>
                <a:cs typeface="Times New Roman" panose="02020603050405020304" pitchFamily="18" charset="0"/>
              </a:rPr>
              <a:t>23:25-28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马太福音</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23:25-28</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692864"/>
            <a:ext cx="10997966" cy="6020426"/>
          </a:xfrm>
        </p:spPr>
        <p:txBody>
          <a:bodyPr>
            <a:noAutofit/>
          </a:bodyPr>
          <a:lstStyle/>
          <a:p>
            <a:pPr marL="0" indent="0">
              <a:lnSpc>
                <a:spcPts val="4000"/>
              </a:lnSpc>
              <a:spcAft>
                <a:spcPts val="800"/>
              </a:spcAft>
              <a:buNone/>
            </a:pPr>
            <a:r>
              <a:rPr lang="en-US" sz="2400" baseline="30000">
                <a:effectLst/>
                <a:latin typeface="SimSun" panose="02010600030101010101" pitchFamily="2" charset="-122"/>
                <a:cs typeface="Calibri" panose="020F0502020204030204" pitchFamily="34" charset="0"/>
              </a:rPr>
              <a:t>25 </a:t>
            </a:r>
            <a:r>
              <a:rPr lang="zh-CN" sz="2400">
                <a:effectLst/>
                <a:ea typeface="SimSun" panose="02010600030101010101" pitchFamily="2" charset="-122"/>
                <a:cs typeface="SimSun" panose="02010600030101010101" pitchFamily="2" charset="-122"/>
              </a:rPr>
              <a:t>虚伪的经学家和法利赛人哪，你们有祸了！你们洗净杯盘的</a:t>
            </a:r>
            <a:r>
              <a:rPr lang="zh-CN" sz="2400" b="1">
                <a:solidFill>
                  <a:srgbClr val="C00000"/>
                </a:solidFill>
                <a:effectLst/>
                <a:ea typeface="SimSun" panose="02010600030101010101" pitchFamily="2" charset="-122"/>
                <a:cs typeface="SimSun" panose="02010600030101010101" pitchFamily="2" charset="-122"/>
              </a:rPr>
              <a:t>外面</a:t>
            </a:r>
            <a:r>
              <a:rPr lang="zh-CN" sz="2400">
                <a:effectLst/>
                <a:ea typeface="SimSun" panose="02010600030101010101" pitchFamily="2" charset="-122"/>
                <a:cs typeface="SimSun" panose="02010600030101010101" pitchFamily="2" charset="-122"/>
              </a:rPr>
              <a:t>，</a:t>
            </a:r>
            <a:r>
              <a:rPr lang="zh-CN" sz="2400" b="1">
                <a:solidFill>
                  <a:srgbClr val="C00000"/>
                </a:solidFill>
                <a:effectLst/>
                <a:ea typeface="SimSun" panose="02010600030101010101" pitchFamily="2" charset="-122"/>
                <a:cs typeface="SimSun" panose="02010600030101010101" pitchFamily="2" charset="-122"/>
              </a:rPr>
              <a:t>里面</a:t>
            </a:r>
            <a:r>
              <a:rPr lang="zh-CN" sz="2400">
                <a:effectLst/>
                <a:ea typeface="SimSun" panose="02010600030101010101" pitchFamily="2" charset="-122"/>
                <a:cs typeface="SimSun" panose="02010600030101010101" pitchFamily="2" charset="-122"/>
              </a:rPr>
              <a:t>却装满了抢夺和放荡。</a:t>
            </a:r>
            <a:r>
              <a:rPr lang="en-US" sz="2400" baseline="30000">
                <a:effectLst/>
                <a:latin typeface="SimSun" panose="02010600030101010101" pitchFamily="2" charset="-122"/>
                <a:cs typeface="Calibri" panose="020F0502020204030204" pitchFamily="34" charset="0"/>
              </a:rPr>
              <a:t>26 </a:t>
            </a:r>
            <a:r>
              <a:rPr lang="zh-CN" sz="2400">
                <a:effectLst/>
                <a:ea typeface="SimSun" panose="02010600030101010101" pitchFamily="2" charset="-122"/>
                <a:cs typeface="SimSun" panose="02010600030101010101" pitchFamily="2" charset="-122"/>
              </a:rPr>
              <a:t>瞎眼的法利赛人哪，先把杯和盘的里面洗净，好使外面也可以干净。</a:t>
            </a:r>
            <a:r>
              <a:rPr lang="en-US" sz="2400" baseline="30000">
                <a:effectLst/>
                <a:latin typeface="SimSun" panose="02010600030101010101" pitchFamily="2" charset="-122"/>
                <a:cs typeface="Calibri" panose="020F0502020204030204" pitchFamily="34" charset="0"/>
              </a:rPr>
              <a:t>27 </a:t>
            </a:r>
            <a:r>
              <a:rPr lang="zh-CN" sz="2400">
                <a:effectLst/>
                <a:ea typeface="SimSun" panose="02010600030101010101" pitchFamily="2" charset="-122"/>
                <a:cs typeface="SimSun" panose="02010600030101010101" pitchFamily="2" charset="-122"/>
              </a:rPr>
              <a:t>虚伪的经学家和法利赛人哪，你们有祸了！你们好像粉饰了的坟墓，外面好看，里面却装满了死人的骨头和各样的污秽；</a:t>
            </a:r>
            <a:r>
              <a:rPr lang="en-US" sz="2400" baseline="30000">
                <a:effectLst/>
                <a:latin typeface="SimSun" panose="02010600030101010101" pitchFamily="2" charset="-122"/>
                <a:cs typeface="Calibri" panose="020F0502020204030204" pitchFamily="34" charset="0"/>
              </a:rPr>
              <a:t>28 </a:t>
            </a:r>
            <a:r>
              <a:rPr lang="zh-CN" sz="2400">
                <a:effectLst/>
                <a:ea typeface="SimSun" panose="02010600030101010101" pitchFamily="2" charset="-122"/>
                <a:cs typeface="SimSun" panose="02010600030101010101" pitchFamily="2" charset="-122"/>
              </a:rPr>
              <a:t>照样，你们</a:t>
            </a:r>
            <a:r>
              <a:rPr lang="zh-CN" sz="2400" b="1">
                <a:solidFill>
                  <a:srgbClr val="C00000"/>
                </a:solidFill>
                <a:effectLst/>
                <a:ea typeface="SimSun" panose="02010600030101010101" pitchFamily="2" charset="-122"/>
                <a:cs typeface="SimSun" panose="02010600030101010101" pitchFamily="2" charset="-122"/>
              </a:rPr>
              <a:t>外面</a:t>
            </a:r>
            <a:r>
              <a:rPr lang="zh-CN" sz="2400">
                <a:effectLst/>
                <a:ea typeface="SimSun" panose="02010600030101010101" pitchFamily="2" charset="-122"/>
                <a:cs typeface="SimSun" panose="02010600030101010101" pitchFamily="2" charset="-122"/>
              </a:rPr>
              <a:t>看来像义人，</a:t>
            </a:r>
            <a:r>
              <a:rPr lang="zh-CN" sz="2400" b="1">
                <a:solidFill>
                  <a:srgbClr val="C00000"/>
                </a:solidFill>
                <a:effectLst/>
                <a:ea typeface="SimSun" panose="02010600030101010101" pitchFamily="2" charset="-122"/>
                <a:cs typeface="SimSun" panose="02010600030101010101" pitchFamily="2" charset="-122"/>
              </a:rPr>
              <a:t>里面</a:t>
            </a:r>
            <a:r>
              <a:rPr lang="zh-CN" sz="2400">
                <a:effectLst/>
                <a:ea typeface="SimSun" panose="02010600030101010101" pitchFamily="2" charset="-122"/>
                <a:cs typeface="SimSun" panose="02010600030101010101" pitchFamily="2" charset="-122"/>
              </a:rPr>
              <a:t>却充塞着</a:t>
            </a:r>
            <a:r>
              <a:rPr lang="zh-CN" altLang="en-US" sz="2400">
                <a:effectLst/>
                <a:ea typeface="SimSun" panose="02010600030101010101" pitchFamily="2" charset="-122"/>
                <a:cs typeface="SimSun" panose="02010600030101010101" pitchFamily="2" charset="-122"/>
              </a:rPr>
              <a:t>表里不一</a:t>
            </a:r>
            <a:r>
              <a:rPr lang="zh-CN" sz="2400">
                <a:effectLst/>
                <a:ea typeface="SimSun" panose="02010600030101010101" pitchFamily="2" charset="-122"/>
                <a:cs typeface="SimSun" panose="02010600030101010101" pitchFamily="2" charset="-122"/>
              </a:rPr>
              <a:t>和</a:t>
            </a:r>
            <a:r>
              <a:rPr lang="zh-CN" sz="2400" b="1">
                <a:solidFill>
                  <a:srgbClr val="C00000"/>
                </a:solidFill>
                <a:effectLst/>
                <a:ea typeface="SimSun" panose="02010600030101010101" pitchFamily="2" charset="-122"/>
                <a:cs typeface="SimSun" panose="02010600030101010101" pitchFamily="2" charset="-122"/>
              </a:rPr>
              <a:t>不法</a:t>
            </a:r>
            <a:r>
              <a:rPr lang="zh-CN" sz="2400">
                <a:effectLst/>
                <a:ea typeface="SimSun" panose="02010600030101010101" pitchFamily="2" charset="-122"/>
                <a:cs typeface="SimSun" panose="02010600030101010101" pitchFamily="2" charset="-122"/>
              </a:rPr>
              <a:t>。</a:t>
            </a:r>
            <a:r>
              <a:rPr lang="en-US" sz="2400">
                <a:effectLst/>
                <a:latin typeface="SimSun" panose="02010600030101010101" pitchFamily="2" charset="-122"/>
                <a:cs typeface="SimSun" panose="02010600030101010101" pitchFamily="2" charset="-122"/>
              </a:rPr>
              <a:t>(</a:t>
            </a:r>
            <a:r>
              <a:rPr lang="el-GR" sz="2400">
                <a:effectLst/>
                <a:latin typeface="Segoe UI Semilight" panose="020B0402040204020203" pitchFamily="34" charset="0"/>
                <a:ea typeface="SimSun" panose="02010600030101010101" pitchFamily="2" charset="-122"/>
              </a:rPr>
              <a:t>ἀνομία</a:t>
            </a:r>
            <a:r>
              <a:rPr lang="en-US" sz="2400">
                <a:effectLst/>
                <a:latin typeface="SimSun" panose="02010600030101010101" pitchFamily="2" charset="-122"/>
                <a:cs typeface="SimSun" panose="02010600030101010101" pitchFamily="2" charset="-122"/>
              </a:rPr>
              <a:t>)</a:t>
            </a:r>
          </a:p>
          <a:p>
            <a:pPr marL="0" indent="0">
              <a:lnSpc>
                <a:spcPts val="3500"/>
              </a:lnSpc>
              <a:spcAft>
                <a:spcPts val="800"/>
              </a:spcAft>
              <a:buNone/>
            </a:pPr>
            <a:r>
              <a:rPr lang="en-GB" sz="2400" b="0" i="0" u="none" strike="noStrike" baseline="30000">
                <a:latin typeface="Calibri" panose="020F0502020204030204" pitchFamily="34" charset="0"/>
              </a:rPr>
              <a:t>25</a:t>
            </a:r>
            <a:r>
              <a:rPr lang="en-GB" sz="2400" b="0" i="0" u="none" strike="noStrike" baseline="0">
                <a:latin typeface="Calibri" panose="020F0502020204030204" pitchFamily="34" charset="0"/>
              </a:rPr>
              <a:t>  Woe to you, scribes and Pharisees, you hypocrites. You cleanse the </a:t>
            </a:r>
            <a:r>
              <a:rPr lang="en-GB" sz="2400" b="0" i="0" u="none" strike="noStrike" baseline="0">
                <a:solidFill>
                  <a:srgbClr val="C00000"/>
                </a:solidFill>
                <a:latin typeface="Calibri" panose="020F0502020204030204" pitchFamily="34" charset="0"/>
              </a:rPr>
              <a:t>outside</a:t>
            </a:r>
            <a:r>
              <a:rPr lang="en-GB" sz="2400" b="0" i="0" u="none" strike="noStrike" baseline="0">
                <a:latin typeface="Calibri" panose="020F0502020204030204" pitchFamily="34" charset="0"/>
              </a:rPr>
              <a:t> of cup and dish, but </a:t>
            </a:r>
            <a:r>
              <a:rPr lang="en-GB" sz="2400" b="0" i="0" u="none" strike="noStrike" baseline="0">
                <a:solidFill>
                  <a:srgbClr val="C00000"/>
                </a:solidFill>
                <a:latin typeface="Calibri" panose="020F0502020204030204" pitchFamily="34" charset="0"/>
              </a:rPr>
              <a:t>inside</a:t>
            </a:r>
            <a:r>
              <a:rPr lang="en-GB" sz="2400" b="0" i="0" u="none" strike="noStrike" baseline="0">
                <a:latin typeface="Calibri" panose="020F0502020204030204" pitchFamily="34" charset="0"/>
              </a:rPr>
              <a:t> they are full of plunder and self-indulgence. </a:t>
            </a:r>
            <a:r>
              <a:rPr lang="en-GB" sz="2400" b="0" i="0" u="none" strike="noStrike" baseline="30000">
                <a:latin typeface="Calibri" panose="020F0502020204030204" pitchFamily="34" charset="0"/>
              </a:rPr>
              <a:t>26</a:t>
            </a:r>
            <a:r>
              <a:rPr lang="en-GB" sz="2400" b="0" i="0" u="none" strike="noStrike" baseline="0">
                <a:latin typeface="Calibri" panose="020F0502020204030204" pitchFamily="34" charset="0"/>
              </a:rPr>
              <a:t> Blind Pharisee, cleanse first the inside of the cup, so that the outside also may be clean. </a:t>
            </a:r>
            <a:r>
              <a:rPr lang="en-GB" sz="2400" b="0" i="0" u="none" strike="noStrike" baseline="30000">
                <a:latin typeface="Calibri" panose="020F0502020204030204" pitchFamily="34" charset="0"/>
              </a:rPr>
              <a:t>27</a:t>
            </a:r>
            <a:r>
              <a:rPr lang="en-GB" sz="2400" b="0" i="0" u="none" strike="noStrike" baseline="0">
                <a:latin typeface="Calibri" panose="020F0502020204030204" pitchFamily="34" charset="0"/>
              </a:rPr>
              <a:t> Woe to you, scribes and Pharisees, you hypocrites. You are like whitewashed tombs, which appear beautiful on the outside, but inside are full of dead men's bones and every kind of filth. </a:t>
            </a:r>
            <a:r>
              <a:rPr lang="en-GB" sz="2400" b="0" i="0" u="none" strike="noStrike" baseline="30000">
                <a:latin typeface="Calibri" panose="020F0502020204030204" pitchFamily="34" charset="0"/>
              </a:rPr>
              <a:t>28</a:t>
            </a:r>
            <a:r>
              <a:rPr lang="en-GB" sz="2400" b="0" i="0" u="none" strike="noStrike" baseline="0">
                <a:latin typeface="Calibri" panose="020F0502020204030204" pitchFamily="34" charset="0"/>
              </a:rPr>
              <a:t> Even so, on the </a:t>
            </a:r>
            <a:r>
              <a:rPr lang="en-GB" sz="2400" b="0" i="0" u="none" strike="noStrike" baseline="0">
                <a:solidFill>
                  <a:srgbClr val="C00000"/>
                </a:solidFill>
                <a:latin typeface="Calibri" panose="020F0502020204030204" pitchFamily="34" charset="0"/>
              </a:rPr>
              <a:t>outside</a:t>
            </a:r>
            <a:r>
              <a:rPr lang="en-GB" sz="2400" b="0" i="0" u="none" strike="noStrike" baseline="0">
                <a:latin typeface="Calibri" panose="020F0502020204030204" pitchFamily="34" charset="0"/>
              </a:rPr>
              <a:t> you appear righteous, but </a:t>
            </a:r>
            <a:r>
              <a:rPr lang="en-GB" sz="2400" b="0" i="0" u="none" strike="noStrike" baseline="0">
                <a:solidFill>
                  <a:srgbClr val="C00000"/>
                </a:solidFill>
                <a:latin typeface="Calibri" panose="020F0502020204030204" pitchFamily="34" charset="0"/>
              </a:rPr>
              <a:t>inside</a:t>
            </a:r>
            <a:r>
              <a:rPr lang="en-GB" sz="2400" b="0" i="0" u="none" strike="noStrike" baseline="0">
                <a:latin typeface="Calibri" panose="020F0502020204030204" pitchFamily="34" charset="0"/>
              </a:rPr>
              <a:t> you are filled with hypocrisy and </a:t>
            </a:r>
            <a:r>
              <a:rPr lang="en-GB" sz="2400" i="0" u="none" strike="noStrike" baseline="0">
                <a:solidFill>
                  <a:srgbClr val="0070C0"/>
                </a:solidFill>
                <a:latin typeface="Calibri" panose="020F0502020204030204" pitchFamily="34" charset="0"/>
              </a:rPr>
              <a:t>evildoing</a:t>
            </a:r>
            <a:r>
              <a:rPr lang="en-GB" sz="2400" b="0" i="0" u="none" strike="noStrike" baseline="0">
                <a:latin typeface="Calibri" panose="020F0502020204030204" pitchFamily="34" charset="0"/>
              </a:rPr>
              <a:t>. </a:t>
            </a:r>
            <a:r>
              <a:rPr lang="en-US" sz="2400">
                <a:effectLst/>
                <a:latin typeface="SimSun" panose="02010600030101010101" pitchFamily="2" charset="-122"/>
                <a:cs typeface="SimSun" panose="02010600030101010101" pitchFamily="2" charset="-122"/>
              </a:rPr>
              <a:t>(</a:t>
            </a:r>
            <a:r>
              <a:rPr lang="el-GR" sz="2400">
                <a:effectLst/>
                <a:latin typeface="Segoe UI Semilight" panose="020B0402040204020203" pitchFamily="34" charset="0"/>
                <a:ea typeface="SimSun" panose="02010600030101010101" pitchFamily="2" charset="-122"/>
              </a:rPr>
              <a:t>ἀνομία</a:t>
            </a:r>
            <a:r>
              <a:rPr lang="en-GB" sz="2400">
                <a:effectLst/>
                <a:latin typeface="Segoe UI Semilight" panose="020B0402040204020203" pitchFamily="34" charset="0"/>
                <a:ea typeface="SimSun" panose="02010600030101010101" pitchFamily="2" charset="-122"/>
              </a:rPr>
              <a:t> </a:t>
            </a:r>
            <a:r>
              <a:rPr lang="en-GB" sz="2400" b="0" i="0" u="none" strike="noStrike" baseline="0">
                <a:solidFill>
                  <a:srgbClr val="C00000"/>
                </a:solidFill>
                <a:latin typeface="Calibri" panose="020F0502020204030204" pitchFamily="34" charset="0"/>
              </a:rPr>
              <a:t>lawlessness</a:t>
            </a:r>
            <a:r>
              <a:rPr lang="en-US" sz="2400">
                <a:effectLst/>
                <a:latin typeface="SimSun" panose="02010600030101010101" pitchFamily="2" charset="-122"/>
                <a:cs typeface="SimSun" panose="02010600030101010101" pitchFamily="2" charset="-122"/>
              </a:rPr>
              <a:t>)</a:t>
            </a:r>
          </a:p>
        </p:txBody>
      </p:sp>
    </p:spTree>
    <p:extLst>
      <p:ext uri="{BB962C8B-B14F-4D97-AF65-F5344CB8AC3E}">
        <p14:creationId xmlns:p14="http://schemas.microsoft.com/office/powerpoint/2010/main" val="4145387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Matthew </a:t>
            </a:r>
            <a:r>
              <a:rPr lang="en-US" altLang="zh-CN" sz="2000" kern="1400" spc="-50">
                <a:effectLst/>
                <a:ea typeface="SimSun" panose="02010600030101010101" pitchFamily="2" charset="-122"/>
                <a:cs typeface="Times New Roman" panose="02020603050405020304" pitchFamily="18" charset="0"/>
              </a:rPr>
              <a:t>7:21-23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马太福音</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7:21-23</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64264"/>
            <a:ext cx="10997966" cy="6020426"/>
          </a:xfrm>
        </p:spPr>
        <p:txBody>
          <a:bodyPr>
            <a:noAutofit/>
          </a:bodyPr>
          <a:lstStyle/>
          <a:p>
            <a:pPr marL="0" indent="0">
              <a:lnSpc>
                <a:spcPts val="5000"/>
              </a:lnSpc>
              <a:buNone/>
            </a:pPr>
            <a:r>
              <a:rPr lang="zh-CN" altLang="en-US" sz="2400">
                <a:ea typeface="SimSun" panose="02010600030101010101" pitchFamily="2" charset="-122"/>
                <a:cs typeface="Arial" panose="020B0604020202020204" pitchFamily="34" charset="0"/>
              </a:rPr>
              <a:t>耶稣说：</a:t>
            </a:r>
            <a:r>
              <a:rPr lang="en-US" sz="2400" baseline="30000">
                <a:effectLst/>
                <a:latin typeface="SimSun" panose="02010600030101010101" pitchFamily="2" charset="-122"/>
                <a:ea typeface="SimSun" panose="02010600030101010101" pitchFamily="2" charset="-122"/>
                <a:cs typeface="Arial" panose="020B0604020202020204" pitchFamily="34" charset="0"/>
              </a:rPr>
              <a:t>21 </a:t>
            </a:r>
            <a:r>
              <a:rPr lang="zh-CN" sz="2400">
                <a:effectLst/>
                <a:latin typeface="Calibri" panose="020F0502020204030204" pitchFamily="34" charset="0"/>
                <a:ea typeface="SimSun" panose="02010600030101010101" pitchFamily="2" charset="-122"/>
                <a:cs typeface="Arial" panose="020B0604020202020204" pitchFamily="34" charset="0"/>
              </a:rPr>
              <a:t>不是所有对我说“主啊主啊”的人，都能进天国，除非他遵行我在天之父的旨意。</a:t>
            </a:r>
            <a:r>
              <a:rPr lang="en-US" sz="2400" baseline="30000">
                <a:effectLst/>
                <a:latin typeface="SimSun" panose="02010600030101010101" pitchFamily="2" charset="-122"/>
                <a:ea typeface="SimSun" panose="02010600030101010101" pitchFamily="2" charset="-122"/>
                <a:cs typeface="Arial" panose="020B0604020202020204" pitchFamily="34" charset="0"/>
              </a:rPr>
              <a:t>22 </a:t>
            </a:r>
            <a:r>
              <a:rPr lang="zh-CN" sz="2400">
                <a:effectLst/>
                <a:latin typeface="Calibri" panose="020F0502020204030204" pitchFamily="34" charset="0"/>
                <a:ea typeface="SimSun" panose="02010600030101010101" pitchFamily="2" charset="-122"/>
                <a:cs typeface="Arial" panose="020B0604020202020204" pitchFamily="34" charset="0"/>
              </a:rPr>
              <a:t>当那一天来临，会有许多人对我说：主啊主啊，我们不是奉你的名预言，奉你的名驱逐邪灵，还奉你的名行过许多神迹吗？</a:t>
            </a:r>
            <a:r>
              <a:rPr lang="en-US" sz="2400" baseline="30000">
                <a:effectLst/>
                <a:latin typeface="SimSun" panose="02010600030101010101" pitchFamily="2" charset="-122"/>
                <a:ea typeface="SimSun" panose="02010600030101010101" pitchFamily="2" charset="-122"/>
                <a:cs typeface="Arial" panose="020B0604020202020204" pitchFamily="34" charset="0"/>
              </a:rPr>
              <a:t>23 </a:t>
            </a:r>
            <a:r>
              <a:rPr lang="zh-CN" sz="2400">
                <a:effectLst/>
                <a:latin typeface="Calibri" panose="020F0502020204030204" pitchFamily="34" charset="0"/>
                <a:ea typeface="SimSun" panose="02010600030101010101" pitchFamily="2" charset="-122"/>
                <a:cs typeface="Arial" panose="020B0604020202020204" pitchFamily="34" charset="0"/>
              </a:rPr>
              <a:t>可是我将公开地告诉他们：我从来不认识你们；</a:t>
            </a:r>
            <a:r>
              <a:rPr lang="zh-CN" sz="2400" b="1">
                <a:solidFill>
                  <a:srgbClr val="0070C0"/>
                </a:solidFill>
                <a:effectLst/>
                <a:latin typeface="Calibri" panose="020F0502020204030204" pitchFamily="34" charset="0"/>
                <a:ea typeface="SimSun" panose="02010600030101010101" pitchFamily="2" charset="-122"/>
                <a:cs typeface="Arial" panose="020B0604020202020204" pitchFamily="34" charset="0"/>
              </a:rPr>
              <a:t>作恶</a:t>
            </a:r>
            <a:r>
              <a:rPr lang="zh-CN" sz="2400">
                <a:effectLst/>
                <a:latin typeface="Calibri" panose="020F0502020204030204" pitchFamily="34" charset="0"/>
                <a:ea typeface="SimSun" panose="02010600030101010101" pitchFamily="2" charset="-122"/>
                <a:cs typeface="Arial" panose="020B0604020202020204" pitchFamily="34" charset="0"/>
              </a:rPr>
              <a:t>的人，你们走开！</a:t>
            </a:r>
            <a:r>
              <a:rPr lang="zh-CN" sz="2400">
                <a:effectLst/>
                <a:ea typeface="SimSun" panose="02010600030101010101" pitchFamily="2" charset="-122"/>
                <a:cs typeface="Arial" panose="020B0604020202020204" pitchFamily="34" charset="0"/>
              </a:rPr>
              <a:t> </a:t>
            </a:r>
            <a:r>
              <a:rPr lang="en-US" sz="2400">
                <a:effectLst/>
                <a:latin typeface="SimSun" panose="02010600030101010101" pitchFamily="2" charset="-122"/>
                <a:cs typeface="SimSun" panose="02010600030101010101" pitchFamily="2" charset="-122"/>
              </a:rPr>
              <a:t>(</a:t>
            </a:r>
            <a:r>
              <a:rPr lang="el-GR" sz="2400">
                <a:effectLst/>
                <a:latin typeface="Segoe UI Semilight" panose="020B0402040204020203" pitchFamily="34" charset="0"/>
                <a:ea typeface="SimSun" panose="02010600030101010101" pitchFamily="2" charset="-122"/>
              </a:rPr>
              <a:t>ἀνομία</a:t>
            </a:r>
            <a:r>
              <a:rPr lang="en-US" sz="2400">
                <a:effectLst/>
                <a:latin typeface="Segoe UI Semilight" panose="020B0402040204020203" pitchFamily="34" charset="0"/>
                <a:ea typeface="SimSun" panose="02010600030101010101" pitchFamily="2" charset="-122"/>
              </a:rPr>
              <a:t> </a:t>
            </a:r>
            <a:r>
              <a:rPr lang="en-GB" sz="2400">
                <a:effectLst/>
                <a:latin typeface="Calibri" panose="020F0502020204030204" pitchFamily="34" charset="0"/>
                <a:ea typeface="SimSun" panose="02010600030101010101" pitchFamily="2" charset="-122"/>
              </a:rPr>
              <a:t> </a:t>
            </a:r>
            <a:r>
              <a:rPr lang="zh-CN" sz="2400">
                <a:effectLst/>
                <a:latin typeface="Calibri" panose="020F0502020204030204" pitchFamily="34" charset="0"/>
                <a:ea typeface="SimSun" panose="02010600030101010101" pitchFamily="2" charset="-122"/>
                <a:cs typeface="Arial" panose="020B0604020202020204" pitchFamily="34" charset="0"/>
              </a:rPr>
              <a:t>行为</a:t>
            </a:r>
            <a:r>
              <a:rPr lang="zh-CN" altLang="en-US" sz="2400" b="1">
                <a:solidFill>
                  <a:srgbClr val="C00000"/>
                </a:solidFill>
                <a:latin typeface="Calibri" panose="020F0502020204030204" pitchFamily="34" charset="0"/>
                <a:ea typeface="SimSun" panose="02010600030101010101" pitchFamily="2" charset="-122"/>
                <a:cs typeface="Arial" panose="020B0604020202020204" pitchFamily="34" charset="0"/>
              </a:rPr>
              <a:t>不法</a:t>
            </a:r>
            <a:r>
              <a:rPr lang="zh-CN" sz="2400">
                <a:effectLst/>
                <a:latin typeface="Calibri" panose="020F0502020204030204" pitchFamily="34" charset="0"/>
                <a:ea typeface="SimSun" panose="02010600030101010101" pitchFamily="2" charset="-122"/>
                <a:cs typeface="Arial" panose="020B0604020202020204" pitchFamily="34" charset="0"/>
              </a:rPr>
              <a:t>的人</a:t>
            </a:r>
            <a:r>
              <a:rPr lang="en-US" sz="2400">
                <a:effectLst/>
                <a:latin typeface="SimSun" panose="02010600030101010101" pitchFamily="2" charset="-122"/>
                <a:cs typeface="SimSun" panose="02010600030101010101" pitchFamily="2" charset="-122"/>
              </a:rPr>
              <a:t>) </a:t>
            </a:r>
            <a:endParaRPr lang="en-GB" altLang="zh-CN" sz="2400">
              <a:effectLst/>
              <a:ea typeface="SimSun" panose="02010600030101010101" pitchFamily="2" charset="-122"/>
              <a:cs typeface="Arial" panose="020B0604020202020204" pitchFamily="34" charset="0"/>
            </a:endParaRPr>
          </a:p>
          <a:p>
            <a:pPr marL="0" indent="0">
              <a:lnSpc>
                <a:spcPts val="3500"/>
              </a:lnSpc>
              <a:buNone/>
            </a:pPr>
            <a:r>
              <a:rPr lang="en-GB" sz="2400" b="0" i="0" u="none" strike="noStrike" baseline="30000">
                <a:latin typeface="Calibri" panose="020F0502020204030204" pitchFamily="34" charset="0"/>
              </a:rPr>
              <a:t>12</a:t>
            </a:r>
            <a:r>
              <a:rPr lang="en-GB" sz="2400" b="0" i="0" u="none" strike="noStrike" baseline="0">
                <a:latin typeface="Calibri" panose="020F0502020204030204" pitchFamily="34" charset="0"/>
              </a:rPr>
              <a:t> </a:t>
            </a:r>
            <a:r>
              <a:rPr lang="en-GB" sz="2400">
                <a:latin typeface="Calibri" panose="020F0502020204030204" pitchFamily="34" charset="0"/>
              </a:rPr>
              <a:t> </a:t>
            </a:r>
            <a:r>
              <a:rPr lang="en-GB" sz="2400" b="0" i="0" u="none" strike="noStrike" baseline="0">
                <a:latin typeface="Calibri" panose="020F0502020204030204" pitchFamily="34" charset="0"/>
              </a:rPr>
              <a:t>Not everyone who says to me, “Lord, Lord,” will enter the kingdom of heaven, but only the one who does the will of my Father in heaven. </a:t>
            </a:r>
            <a:r>
              <a:rPr lang="en-GB" sz="2400" b="0" i="0" u="none" strike="noStrike" baseline="30000">
                <a:latin typeface="Calibri" panose="020F0502020204030204" pitchFamily="34" charset="0"/>
              </a:rPr>
              <a:t>22</a:t>
            </a:r>
            <a:r>
              <a:rPr lang="en-GB" sz="2400" b="0" i="0" u="none" strike="noStrike" baseline="0">
                <a:latin typeface="Calibri" panose="020F0502020204030204" pitchFamily="34" charset="0"/>
              </a:rPr>
              <a:t> Many will say to me on that day, “Lord, Lord, did we not prophesy in your name? Did we not drive out demons in your name? Did we not do mighty deeds in your name?” </a:t>
            </a:r>
            <a:r>
              <a:rPr lang="en-GB" sz="2400" b="0" i="0" u="none" strike="noStrike" baseline="30000">
                <a:latin typeface="Calibri" panose="020F0502020204030204" pitchFamily="34" charset="0"/>
              </a:rPr>
              <a:t>23</a:t>
            </a:r>
            <a:r>
              <a:rPr lang="en-GB" sz="2400" b="0" i="0" u="none" strike="noStrike" baseline="0">
                <a:latin typeface="Calibri" panose="020F0502020204030204" pitchFamily="34" charset="0"/>
              </a:rPr>
              <a:t> Then I will declare to them solemnly, “I never knew you. Depart from me, you </a:t>
            </a:r>
            <a:r>
              <a:rPr lang="en-GB" sz="2400" b="0" i="0" u="none" strike="noStrike" baseline="0">
                <a:solidFill>
                  <a:srgbClr val="0070C0"/>
                </a:solidFill>
                <a:latin typeface="Calibri" panose="020F0502020204030204" pitchFamily="34" charset="0"/>
              </a:rPr>
              <a:t>evildoers</a:t>
            </a:r>
            <a:r>
              <a:rPr lang="en-GB" sz="2400" b="0" i="0" u="none" strike="noStrike" baseline="0">
                <a:latin typeface="Calibri" panose="020F0502020204030204" pitchFamily="34" charset="0"/>
              </a:rPr>
              <a:t>.” </a:t>
            </a:r>
            <a:r>
              <a:rPr lang="en-GB" sz="1800" b="0" i="0" u="none" strike="noStrike" baseline="0">
                <a:latin typeface="Calibri" panose="020F0502020204030204" pitchFamily="34" charset="0"/>
              </a:rPr>
              <a:t> </a:t>
            </a:r>
            <a:r>
              <a:rPr lang="en-US" sz="2400">
                <a:effectLst/>
                <a:latin typeface="SimSun" panose="02010600030101010101" pitchFamily="2" charset="-122"/>
                <a:cs typeface="SimSun" panose="02010600030101010101" pitchFamily="2" charset="-122"/>
              </a:rPr>
              <a:t>(</a:t>
            </a:r>
            <a:r>
              <a:rPr lang="el-GR" sz="2400">
                <a:effectLst/>
                <a:latin typeface="Segoe UI Semilight" panose="020B0402040204020203" pitchFamily="34" charset="0"/>
                <a:ea typeface="SimSun" panose="02010600030101010101" pitchFamily="2" charset="-122"/>
              </a:rPr>
              <a:t>ἀνομία</a:t>
            </a:r>
            <a:r>
              <a:rPr lang="en-US" sz="2400">
                <a:effectLst/>
                <a:latin typeface="Segoe UI Semilight" panose="020B0402040204020203" pitchFamily="34" charset="0"/>
                <a:ea typeface="SimSun" panose="02010600030101010101" pitchFamily="2" charset="-122"/>
              </a:rPr>
              <a:t> </a:t>
            </a:r>
            <a:r>
              <a:rPr lang="en-GB" sz="2400">
                <a:effectLst/>
                <a:latin typeface="Calibri" panose="020F0502020204030204" pitchFamily="34" charset="0"/>
                <a:ea typeface="SimSun" panose="02010600030101010101" pitchFamily="2" charset="-122"/>
              </a:rPr>
              <a:t> </a:t>
            </a:r>
            <a:r>
              <a:rPr lang="en-GB" sz="2400" b="0" i="0" u="none" strike="noStrike" baseline="0">
                <a:latin typeface="Calibri" panose="020F0502020204030204" pitchFamily="34" charset="0"/>
              </a:rPr>
              <a:t>you workers of </a:t>
            </a:r>
            <a:r>
              <a:rPr lang="en-GB" sz="2400" b="0" i="0" u="none" strike="noStrike" baseline="0">
                <a:solidFill>
                  <a:srgbClr val="C00000"/>
                </a:solidFill>
                <a:latin typeface="Calibri" panose="020F0502020204030204" pitchFamily="34" charset="0"/>
              </a:rPr>
              <a:t>lawlessness</a:t>
            </a:r>
            <a:r>
              <a:rPr lang="en-US" sz="2400">
                <a:effectLst/>
                <a:latin typeface="SimSun" panose="02010600030101010101" pitchFamily="2" charset="-122"/>
                <a:cs typeface="SimSun" panose="02010600030101010101" pitchFamily="2" charset="-122"/>
              </a:rPr>
              <a:t>)</a:t>
            </a:r>
          </a:p>
        </p:txBody>
      </p:sp>
    </p:spTree>
    <p:extLst>
      <p:ext uri="{BB962C8B-B14F-4D97-AF65-F5344CB8AC3E}">
        <p14:creationId xmlns:p14="http://schemas.microsoft.com/office/powerpoint/2010/main" val="4204959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Matthew 13</a:t>
            </a:r>
            <a:r>
              <a:rPr lang="en-US" altLang="zh-CN" sz="2000" kern="1400" spc="-50">
                <a:effectLst/>
                <a:ea typeface="SimSun" panose="02010600030101010101" pitchFamily="2" charset="-122"/>
                <a:cs typeface="Times New Roman" panose="02020603050405020304" pitchFamily="18" charset="0"/>
              </a:rPr>
              <a:t>:40-42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马太福音</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13</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:40-42</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64264"/>
            <a:ext cx="10997966" cy="6020426"/>
          </a:xfrm>
        </p:spPr>
        <p:txBody>
          <a:bodyPr>
            <a:noAutofit/>
          </a:bodyPr>
          <a:lstStyle/>
          <a:p>
            <a:pPr marL="0" indent="0">
              <a:lnSpc>
                <a:spcPts val="5000"/>
              </a:lnSpc>
              <a:buNone/>
            </a:pPr>
            <a:r>
              <a:rPr lang="en-US" sz="2400" baseline="30000">
                <a:effectLst/>
                <a:latin typeface="SimSun" panose="02010600030101010101" pitchFamily="2" charset="-122"/>
                <a:cs typeface="Calibri" panose="020F0502020204030204" pitchFamily="34" charset="0"/>
              </a:rPr>
              <a:t>40 </a:t>
            </a:r>
            <a:r>
              <a:rPr lang="zh-CN" sz="2400">
                <a:effectLst/>
                <a:ea typeface="SimSun" panose="02010600030101010101" pitchFamily="2" charset="-122"/>
                <a:cs typeface="SimSun" panose="02010600030101010101" pitchFamily="2" charset="-122"/>
              </a:rPr>
              <a:t>稗子怎样被拔掉用火焚烧，在这世代终结的时候，也是一样。</a:t>
            </a:r>
            <a:r>
              <a:rPr lang="en-US" sz="2400" baseline="30000">
                <a:effectLst/>
                <a:latin typeface="SimSun" panose="02010600030101010101" pitchFamily="2" charset="-122"/>
                <a:cs typeface="Calibri" panose="020F0502020204030204" pitchFamily="34" charset="0"/>
              </a:rPr>
              <a:t>41 </a:t>
            </a:r>
            <a:r>
              <a:rPr lang="zh-CN" sz="2400">
                <a:effectLst/>
                <a:ea typeface="SimSun" panose="02010600030101010101" pitchFamily="2" charset="-122"/>
                <a:cs typeface="SimSun" panose="02010600030101010101" pitchFamily="2" charset="-122"/>
              </a:rPr>
              <a:t>那时，人子要差派他的使者，把一切使人犯罪的事和</a:t>
            </a:r>
            <a:r>
              <a:rPr lang="zh-CN" altLang="en-US" sz="2400" b="1">
                <a:solidFill>
                  <a:srgbClr val="0070C0"/>
                </a:solidFill>
                <a:ea typeface="SimSun" panose="02010600030101010101" pitchFamily="2" charset="-122"/>
                <a:cs typeface="SimSun" panose="02010600030101010101" pitchFamily="2" charset="-122"/>
              </a:rPr>
              <a:t>作恶的人</a:t>
            </a:r>
            <a:r>
              <a:rPr lang="zh-CN" altLang="en-US" sz="2400">
                <a:ea typeface="SimSun" panose="02010600030101010101" pitchFamily="2" charset="-122"/>
                <a:cs typeface="SimSun" panose="02010600030101010101" pitchFamily="2" charset="-122"/>
              </a:rPr>
              <a:t>，</a:t>
            </a:r>
            <a:r>
              <a:rPr lang="zh-CN" sz="2400">
                <a:effectLst/>
                <a:ea typeface="SimSun" panose="02010600030101010101" pitchFamily="2" charset="-122"/>
                <a:cs typeface="SimSun" panose="02010600030101010101" pitchFamily="2" charset="-122"/>
              </a:rPr>
              <a:t>从他的国中拔掉，</a:t>
            </a:r>
            <a:r>
              <a:rPr lang="en-US" sz="2400" baseline="30000">
                <a:effectLst/>
                <a:latin typeface="SimSun" panose="02010600030101010101" pitchFamily="2" charset="-122"/>
                <a:cs typeface="Calibri" panose="020F0502020204030204" pitchFamily="34" charset="0"/>
              </a:rPr>
              <a:t>42 </a:t>
            </a:r>
            <a:r>
              <a:rPr lang="zh-CN" sz="2400">
                <a:effectLst/>
                <a:ea typeface="SimSun" panose="02010600030101010101" pitchFamily="2" charset="-122"/>
                <a:cs typeface="SimSun" panose="02010600030101010101" pitchFamily="2" charset="-122"/>
              </a:rPr>
              <a:t>丢进火炉，在那里必要哀哭切齿。 </a:t>
            </a:r>
            <a:r>
              <a:rPr lang="en-US" sz="2400">
                <a:effectLst/>
                <a:latin typeface="SimSun" panose="02010600030101010101" pitchFamily="2" charset="-122"/>
                <a:cs typeface="SimSun" panose="02010600030101010101" pitchFamily="2" charset="-122"/>
              </a:rPr>
              <a:t>(</a:t>
            </a:r>
            <a:r>
              <a:rPr lang="el-GR" sz="2400">
                <a:effectLst/>
                <a:latin typeface="Segoe UI Semilight" panose="020B0402040204020203" pitchFamily="34" charset="0"/>
                <a:ea typeface="SimSun" panose="02010600030101010101" pitchFamily="2" charset="-122"/>
              </a:rPr>
              <a:t>ἀνομία</a:t>
            </a:r>
            <a:r>
              <a:rPr lang="en-US" sz="2400">
                <a:effectLst/>
                <a:latin typeface="Segoe UI Semilight" panose="020B0402040204020203" pitchFamily="34" charset="0"/>
                <a:ea typeface="SimSun" panose="02010600030101010101" pitchFamily="2" charset="-122"/>
              </a:rPr>
              <a:t> </a:t>
            </a:r>
            <a:r>
              <a:rPr lang="en-GB" sz="2400">
                <a:effectLst/>
                <a:latin typeface="Calibri" panose="020F0502020204030204" pitchFamily="34" charset="0"/>
                <a:ea typeface="SimSun" panose="02010600030101010101" pitchFamily="2" charset="-122"/>
              </a:rPr>
              <a:t> </a:t>
            </a:r>
            <a:r>
              <a:rPr lang="zh-CN" sz="2400">
                <a:effectLst/>
                <a:latin typeface="Calibri" panose="020F0502020204030204" pitchFamily="34" charset="0"/>
                <a:ea typeface="SimSun" panose="02010600030101010101" pitchFamily="2" charset="-122"/>
                <a:cs typeface="Arial" panose="020B0604020202020204" pitchFamily="34" charset="0"/>
              </a:rPr>
              <a:t>行为</a:t>
            </a:r>
            <a:r>
              <a:rPr lang="zh-CN" altLang="en-US" sz="2400" b="1">
                <a:solidFill>
                  <a:srgbClr val="C00000"/>
                </a:solidFill>
                <a:latin typeface="Calibri" panose="020F0502020204030204" pitchFamily="34" charset="0"/>
                <a:ea typeface="SimSun" panose="02010600030101010101" pitchFamily="2" charset="-122"/>
                <a:cs typeface="Arial" panose="020B0604020202020204" pitchFamily="34" charset="0"/>
              </a:rPr>
              <a:t>不法</a:t>
            </a:r>
            <a:r>
              <a:rPr lang="zh-CN" sz="2400" b="1">
                <a:solidFill>
                  <a:srgbClr val="C00000"/>
                </a:solidFill>
                <a:effectLst/>
                <a:latin typeface="Calibri" panose="020F0502020204030204" pitchFamily="34" charset="0"/>
                <a:ea typeface="SimSun" panose="02010600030101010101" pitchFamily="2" charset="-122"/>
                <a:cs typeface="Arial" panose="020B0604020202020204" pitchFamily="34" charset="0"/>
              </a:rPr>
              <a:t>的人</a:t>
            </a:r>
            <a:r>
              <a:rPr lang="en-US" sz="2400">
                <a:effectLst/>
                <a:latin typeface="SimSun" panose="02010600030101010101" pitchFamily="2" charset="-122"/>
                <a:cs typeface="SimSun" panose="02010600030101010101" pitchFamily="2" charset="-122"/>
              </a:rPr>
              <a:t>) </a:t>
            </a:r>
            <a:endParaRPr lang="en-GB" altLang="zh-CN" sz="2400">
              <a:effectLst/>
              <a:ea typeface="SimSun" panose="02010600030101010101" pitchFamily="2" charset="-122"/>
              <a:cs typeface="Arial" panose="020B0604020202020204" pitchFamily="34" charset="0"/>
            </a:endParaRPr>
          </a:p>
          <a:p>
            <a:pPr marL="0" indent="0">
              <a:lnSpc>
                <a:spcPts val="5000"/>
              </a:lnSpc>
              <a:buNone/>
            </a:pPr>
            <a:endParaRPr lang="en-US" altLang="zh-CN" sz="2400">
              <a:effectLst/>
              <a:ea typeface="SimSun" panose="02010600030101010101" pitchFamily="2" charset="-122"/>
              <a:cs typeface="SimSun" panose="02010600030101010101" pitchFamily="2" charset="-122"/>
            </a:endParaRPr>
          </a:p>
          <a:p>
            <a:pPr marL="0" indent="0">
              <a:lnSpc>
                <a:spcPts val="4500"/>
              </a:lnSpc>
              <a:buNone/>
            </a:pPr>
            <a:r>
              <a:rPr lang="en-GB" sz="2400" b="0" i="0" u="none" strike="noStrike" baseline="30000">
                <a:latin typeface="Calibri" panose="020F0502020204030204" pitchFamily="34" charset="0"/>
              </a:rPr>
              <a:t>40 </a:t>
            </a:r>
            <a:r>
              <a:rPr lang="en-GB" sz="2400" b="0" i="0" u="none" strike="noStrike" baseline="0">
                <a:latin typeface="Calibri" panose="020F0502020204030204" pitchFamily="34" charset="0"/>
              </a:rPr>
              <a:t>Just as weeds are collected and burned [up] with fire, so will it be at the end of the age. </a:t>
            </a:r>
            <a:r>
              <a:rPr lang="en-GB" sz="2400" b="0" i="0" u="none" strike="noStrike" baseline="30000">
                <a:latin typeface="Calibri" panose="020F0502020204030204" pitchFamily="34" charset="0"/>
              </a:rPr>
              <a:t>41</a:t>
            </a:r>
            <a:r>
              <a:rPr lang="en-GB" sz="2400" b="0" i="0" u="none" strike="noStrike" baseline="0">
                <a:latin typeface="Calibri" panose="020F0502020204030204" pitchFamily="34" charset="0"/>
              </a:rPr>
              <a:t> The Son of Man will send his angels, and they will collect out of his kingdom all who cause others to sin and all </a:t>
            </a:r>
            <a:r>
              <a:rPr lang="en-GB" sz="2400" b="0" i="0" u="none" strike="noStrike" baseline="0">
                <a:solidFill>
                  <a:srgbClr val="0070C0"/>
                </a:solidFill>
                <a:latin typeface="Calibri" panose="020F0502020204030204" pitchFamily="34" charset="0"/>
              </a:rPr>
              <a:t>evildoers</a:t>
            </a:r>
            <a:r>
              <a:rPr lang="en-GB" sz="2400" b="0" i="0" u="none" strike="noStrike" baseline="0">
                <a:latin typeface="Calibri" panose="020F0502020204030204" pitchFamily="34" charset="0"/>
              </a:rPr>
              <a:t>. </a:t>
            </a:r>
            <a:r>
              <a:rPr lang="en-GB" sz="2400" b="0" i="0" u="none" strike="noStrike" baseline="30000">
                <a:latin typeface="Calibri" panose="020F0502020204030204" pitchFamily="34" charset="0"/>
              </a:rPr>
              <a:t>42</a:t>
            </a:r>
            <a:r>
              <a:rPr lang="en-GB" sz="2400" b="0" i="0" u="none" strike="noStrike" baseline="0">
                <a:latin typeface="Calibri" panose="020F0502020204030204" pitchFamily="34" charset="0"/>
              </a:rPr>
              <a:t> They will throw them into the fiery furnace, where there will be wailing and grinding of teeth. </a:t>
            </a:r>
            <a:r>
              <a:rPr lang="en-US" sz="2400">
                <a:effectLst/>
                <a:latin typeface="SimSun" panose="02010600030101010101" pitchFamily="2" charset="-122"/>
                <a:cs typeface="SimSun" panose="02010600030101010101" pitchFamily="2" charset="-122"/>
              </a:rPr>
              <a:t>(</a:t>
            </a:r>
            <a:r>
              <a:rPr lang="el-GR" sz="2400">
                <a:effectLst/>
                <a:latin typeface="Segoe UI Semilight" panose="020B0402040204020203" pitchFamily="34" charset="0"/>
                <a:ea typeface="SimSun" panose="02010600030101010101" pitchFamily="2" charset="-122"/>
              </a:rPr>
              <a:t>ἀνομία</a:t>
            </a:r>
            <a:r>
              <a:rPr lang="en-US" sz="2400">
                <a:effectLst/>
                <a:latin typeface="Segoe UI Semilight" panose="020B0402040204020203" pitchFamily="34" charset="0"/>
                <a:ea typeface="SimSun" panose="02010600030101010101" pitchFamily="2" charset="-122"/>
              </a:rPr>
              <a:t> </a:t>
            </a:r>
            <a:r>
              <a:rPr lang="en-GB" sz="2400" b="0" i="0" u="none" strike="noStrike" baseline="0">
                <a:latin typeface="Calibri" panose="020F0502020204030204" pitchFamily="34" charset="0"/>
              </a:rPr>
              <a:t>workers of </a:t>
            </a:r>
            <a:r>
              <a:rPr lang="en-GB" sz="2400" b="0" i="0" u="none" strike="noStrike" baseline="0">
                <a:solidFill>
                  <a:srgbClr val="C00000"/>
                </a:solidFill>
                <a:latin typeface="Calibri" panose="020F0502020204030204" pitchFamily="34" charset="0"/>
              </a:rPr>
              <a:t>lawlessness</a:t>
            </a:r>
            <a:r>
              <a:rPr lang="en-US" sz="2400">
                <a:effectLst/>
                <a:latin typeface="SimSun" panose="02010600030101010101" pitchFamily="2" charset="-122"/>
                <a:cs typeface="SimSun" panose="02010600030101010101" pitchFamily="2" charset="-122"/>
              </a:rPr>
              <a:t>)</a:t>
            </a:r>
          </a:p>
        </p:txBody>
      </p:sp>
    </p:spTree>
    <p:extLst>
      <p:ext uri="{BB962C8B-B14F-4D97-AF65-F5344CB8AC3E}">
        <p14:creationId xmlns:p14="http://schemas.microsoft.com/office/powerpoint/2010/main" val="3576335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US" altLang="zh-CN" sz="2000" kern="1400" spc="-50">
                <a:ea typeface="SimSun" panose="02010600030101010101" pitchFamily="2" charset="-122"/>
                <a:cs typeface="Times New Roman" panose="02020603050405020304" pitchFamily="18" charset="0"/>
              </a:rPr>
              <a:t>Ephes</a:t>
            </a:r>
            <a:r>
              <a:rPr lang="en-GB" altLang="zh-CN" sz="2000" kern="1400" spc="-50">
                <a:effectLst/>
                <a:ea typeface="SimSun" panose="02010600030101010101" pitchFamily="2" charset="-122"/>
                <a:cs typeface="Times New Roman" panose="02020603050405020304" pitchFamily="18" charset="0"/>
              </a:rPr>
              <a:t>ians </a:t>
            </a:r>
            <a:r>
              <a:rPr lang="en-US" altLang="zh-CN" sz="2000" kern="1400" spc="-50">
                <a:effectLst/>
                <a:ea typeface="SimSun" panose="02010600030101010101" pitchFamily="2" charset="-122"/>
                <a:cs typeface="Times New Roman" panose="02020603050405020304" pitchFamily="18" charset="0"/>
              </a:rPr>
              <a:t>2:8-10    </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以弗所书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2:8-10</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838200" y="682378"/>
            <a:ext cx="10515600" cy="5835868"/>
          </a:xfrm>
        </p:spPr>
        <p:txBody>
          <a:bodyPr>
            <a:normAutofit/>
          </a:bodyPr>
          <a:lstStyle/>
          <a:p>
            <a:pPr marL="0" indent="0">
              <a:lnSpc>
                <a:spcPts val="5000"/>
              </a:lnSpc>
              <a:buNone/>
            </a:pPr>
            <a:r>
              <a:rPr lang="en-US" altLang="zh-CN" sz="2400" b="0" i="0" u="none" strike="noStrike" baseline="30000">
                <a:latin typeface="SimSun" panose="02010600030101010101" pitchFamily="2" charset="-122"/>
                <a:ea typeface="SimSun" panose="02010600030101010101" pitchFamily="2" charset="-122"/>
              </a:rPr>
              <a:t>8 </a:t>
            </a:r>
            <a:r>
              <a:rPr lang="zh-CN" altLang="en-US" sz="2400">
                <a:latin typeface="SimSun" panose="02010600030101010101" pitchFamily="2" charset="-122"/>
                <a:ea typeface="SimSun" panose="02010600030101010101" pitchFamily="2" charset="-122"/>
                <a:cs typeface="Arial" panose="020B0604020202020204" pitchFamily="34" charset="0"/>
              </a:rPr>
              <a:t>是的，我们得救是靠着恩，借着信。那非自己的本事，是蒙神所赐。救恩是出于神，不是出于自己。</a:t>
            </a:r>
            <a:r>
              <a:rPr lang="en-US" altLang="zh-CN" sz="2400" b="0" i="0" u="none" strike="noStrike" baseline="30000">
                <a:latin typeface="SimSun" panose="02010600030101010101" pitchFamily="2" charset="-122"/>
                <a:ea typeface="SimSun" panose="02010600030101010101" pitchFamily="2" charset="-122"/>
              </a:rPr>
              <a:t>9 </a:t>
            </a:r>
            <a:r>
              <a:rPr lang="zh-CN" altLang="en-US" sz="2400">
                <a:effectLst/>
                <a:latin typeface="SimSun" panose="02010600030101010101" pitchFamily="2" charset="-122"/>
                <a:ea typeface="SimSun" panose="02010600030101010101" pitchFamily="2" charset="-122"/>
                <a:cs typeface="Arial" panose="020B0604020202020204" pitchFamily="34" charset="0"/>
              </a:rPr>
              <a:t>非靠做事，免得有人自夸。</a:t>
            </a:r>
            <a:r>
              <a:rPr lang="en-US" altLang="zh-CN" sz="2400" b="0" i="0" u="none" strike="noStrike" baseline="30000">
                <a:latin typeface="SimSun" panose="02010600030101010101" pitchFamily="2" charset="-122"/>
                <a:ea typeface="SimSun" panose="02010600030101010101" pitchFamily="2" charset="-122"/>
              </a:rPr>
              <a:t>10 </a:t>
            </a:r>
            <a:r>
              <a:rPr lang="zh-CN" altLang="en-US" sz="2400">
                <a:latin typeface="SimSun" panose="02010600030101010101" pitchFamily="2" charset="-122"/>
                <a:ea typeface="SimSun" panose="02010600030101010101" pitchFamily="2" charset="-122"/>
                <a:cs typeface="Arial" panose="020B0604020202020204" pitchFamily="34" charset="0"/>
              </a:rPr>
              <a:t>因为，我们是他的作品，在基督耶稣以内创作的，为的是要我们有好行为，这就是神预先安排要我们贯彻的方针。</a:t>
            </a:r>
            <a:endParaRPr lang="en-GB" altLang="zh-CN" sz="2400">
              <a:effectLst/>
              <a:latin typeface="SimSun" panose="02010600030101010101" pitchFamily="2" charset="-122"/>
              <a:ea typeface="SimSun" panose="02010600030101010101" pitchFamily="2" charset="-122"/>
              <a:cs typeface="Arial" panose="020B0604020202020204" pitchFamily="34" charset="0"/>
            </a:endParaRPr>
          </a:p>
          <a:p>
            <a:pPr marL="0" indent="0">
              <a:lnSpc>
                <a:spcPts val="4000"/>
              </a:lnSpc>
              <a:buNone/>
            </a:pPr>
            <a:endParaRPr lang="en-GB" sz="2400" b="0" i="0" u="none" strike="noStrike" baseline="30000">
              <a:latin typeface="Calibri" panose="020F0502020204030204" pitchFamily="34" charset="0"/>
            </a:endParaRPr>
          </a:p>
          <a:p>
            <a:pPr marL="0" indent="0">
              <a:lnSpc>
                <a:spcPts val="4000"/>
              </a:lnSpc>
              <a:buNone/>
            </a:pPr>
            <a:r>
              <a:rPr lang="en-GB" sz="2400" b="0" i="0" u="none" strike="noStrike" baseline="30000">
                <a:latin typeface="Calibri" panose="020F0502020204030204" pitchFamily="34" charset="0"/>
              </a:rPr>
              <a:t>8</a:t>
            </a:r>
            <a:r>
              <a:rPr lang="en-GB" sz="2400" b="0" i="0" u="none" strike="noStrike" baseline="0">
                <a:latin typeface="Calibri" panose="020F0502020204030204" pitchFamily="34" charset="0"/>
              </a:rPr>
              <a:t> For by grace you have been saved through faith, and this is not from you; it is the gift of God;  </a:t>
            </a:r>
            <a:r>
              <a:rPr lang="en-GB" sz="2400" b="0" i="0" u="none" strike="noStrike" baseline="30000">
                <a:latin typeface="Calibri" panose="020F0502020204030204" pitchFamily="34" charset="0"/>
              </a:rPr>
              <a:t>9</a:t>
            </a:r>
            <a:r>
              <a:rPr lang="en-GB" sz="2400" b="0" i="0" u="none" strike="noStrike" baseline="0">
                <a:latin typeface="Calibri" panose="020F0502020204030204" pitchFamily="34" charset="0"/>
              </a:rPr>
              <a:t> it is not from works, so no one may boast.   </a:t>
            </a:r>
            <a:r>
              <a:rPr lang="en-GB" sz="2400" b="0" i="0" u="none" strike="noStrike" baseline="30000">
                <a:latin typeface="Calibri" panose="020F0502020204030204" pitchFamily="34" charset="0"/>
              </a:rPr>
              <a:t>10</a:t>
            </a:r>
            <a:r>
              <a:rPr lang="en-GB" sz="2400" b="0" i="0" u="none" strike="noStrike" baseline="0">
                <a:latin typeface="Calibri" panose="020F0502020204030204" pitchFamily="34" charset="0"/>
              </a:rPr>
              <a:t> For we are his handiwork, created in Christ Jesus for the good works that God has prepared in advance, that we should live in them. </a:t>
            </a:r>
            <a:endParaRPr lang="en-GB" sz="2400"/>
          </a:p>
        </p:txBody>
      </p:sp>
    </p:spTree>
    <p:extLst>
      <p:ext uri="{BB962C8B-B14F-4D97-AF65-F5344CB8AC3E}">
        <p14:creationId xmlns:p14="http://schemas.microsoft.com/office/powerpoint/2010/main" val="4287908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Romans </a:t>
            </a:r>
            <a:r>
              <a:rPr lang="en-US" altLang="zh-CN" sz="2000" kern="1400" spc="-50">
                <a:ea typeface="SimSun" panose="02010600030101010101" pitchFamily="2" charset="-122"/>
                <a:cs typeface="Times New Roman" panose="02020603050405020304" pitchFamily="18" charset="0"/>
              </a:rPr>
              <a:t>6</a:t>
            </a:r>
            <a:r>
              <a:rPr lang="en-US" altLang="zh-CN" sz="2000" kern="1400" spc="-50">
                <a:effectLst/>
                <a:ea typeface="SimSun" panose="02010600030101010101" pitchFamily="2" charset="-122"/>
                <a:cs typeface="Times New Roman" panose="02020603050405020304" pitchFamily="18" charset="0"/>
              </a:rPr>
              <a:t>:12-14    </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罗马书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6:12-14</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64264"/>
            <a:ext cx="10997966" cy="6020426"/>
          </a:xfrm>
        </p:spPr>
        <p:txBody>
          <a:bodyPr>
            <a:noAutofit/>
          </a:bodyPr>
          <a:lstStyle/>
          <a:p>
            <a:pPr marL="0" indent="0">
              <a:lnSpc>
                <a:spcPts val="5000"/>
              </a:lnSpc>
              <a:buNone/>
            </a:pPr>
            <a:r>
              <a:rPr lang="en-US" altLang="zh-CN" sz="2400" b="0" i="0" u="none" strike="noStrike" baseline="30000">
                <a:latin typeface="SimSun" panose="02010600030101010101" pitchFamily="2" charset="-122"/>
                <a:ea typeface="SimSun" panose="02010600030101010101" pitchFamily="2" charset="-122"/>
              </a:rPr>
              <a:t>12</a:t>
            </a:r>
            <a:r>
              <a:rPr lang="en-US" sz="2400" baseline="30000">
                <a:effectLst/>
                <a:latin typeface="SimSun" panose="02010600030101010101" pitchFamily="2" charset="-122"/>
                <a:cs typeface="Arial" panose="020B0604020202020204" pitchFamily="34" charset="0"/>
              </a:rPr>
              <a:t> </a:t>
            </a:r>
            <a:r>
              <a:rPr lang="zh-CN" sz="2400">
                <a:effectLst/>
                <a:ea typeface="SimSun" panose="02010600030101010101" pitchFamily="2" charset="-122"/>
                <a:cs typeface="Arial" panose="020B0604020202020204" pitchFamily="34" charset="0"/>
              </a:rPr>
              <a:t>所以，不可让罪在你们必死的身体上掌权，令你们依从它的欲望。</a:t>
            </a:r>
            <a:r>
              <a:rPr lang="en-US" sz="2400" baseline="30000">
                <a:effectLst/>
                <a:latin typeface="SimSun" panose="02010600030101010101" pitchFamily="2" charset="-122"/>
                <a:cs typeface="Arial" panose="020B0604020202020204" pitchFamily="34" charset="0"/>
              </a:rPr>
              <a:t>13 </a:t>
            </a:r>
            <a:r>
              <a:rPr lang="zh-CN" sz="2400">
                <a:effectLst/>
                <a:ea typeface="SimSun" panose="02010600030101010101" pitchFamily="2" charset="-122"/>
                <a:cs typeface="Arial" panose="020B0604020202020204" pitchFamily="34" charset="0"/>
              </a:rPr>
              <a:t>也不可让自己的肢体沦为不义的工具献给罪。相反，</a:t>
            </a:r>
            <a:r>
              <a:rPr lang="zh-CN" sz="2400" b="1">
                <a:solidFill>
                  <a:srgbClr val="C00000"/>
                </a:solidFill>
                <a:effectLst/>
                <a:ea typeface="SimSun" panose="02010600030101010101" pitchFamily="2" charset="-122"/>
                <a:cs typeface="Arial" panose="020B0604020202020204" pitchFamily="34" charset="0"/>
              </a:rPr>
              <a:t>要让你们</a:t>
            </a:r>
            <a:r>
              <a:rPr lang="zh-CN" sz="2400">
                <a:effectLst/>
                <a:ea typeface="SimSun" panose="02010600030101010101" pitchFamily="2" charset="-122"/>
                <a:cs typeface="Arial" panose="020B0604020202020204" pitchFamily="34" charset="0"/>
              </a:rPr>
              <a:t>的肢体做义的工具</a:t>
            </a:r>
            <a:r>
              <a:rPr lang="zh-CN" sz="2400" b="1">
                <a:solidFill>
                  <a:srgbClr val="C00000"/>
                </a:solidFill>
                <a:effectLst/>
                <a:ea typeface="SimSun" panose="02010600030101010101" pitchFamily="2" charset="-122"/>
                <a:cs typeface="Arial" panose="020B0604020202020204" pitchFamily="34" charset="0"/>
              </a:rPr>
              <a:t>献给神</a:t>
            </a:r>
            <a:r>
              <a:rPr lang="zh-CN" sz="2400">
                <a:effectLst/>
                <a:ea typeface="SimSun" panose="02010600030101010101" pitchFamily="2" charset="-122"/>
                <a:cs typeface="Arial" panose="020B0604020202020204" pitchFamily="34" charset="0"/>
              </a:rPr>
              <a:t>，犹如死而复生。</a:t>
            </a:r>
            <a:r>
              <a:rPr lang="en-US" sz="2400" baseline="30000">
                <a:effectLst/>
                <a:latin typeface="SimSun" panose="02010600030101010101" pitchFamily="2" charset="-122"/>
                <a:cs typeface="Arial" panose="020B0604020202020204" pitchFamily="34" charset="0"/>
              </a:rPr>
              <a:t>14 </a:t>
            </a:r>
            <a:r>
              <a:rPr lang="zh-CN" sz="2400">
                <a:effectLst/>
                <a:ea typeface="SimSun" panose="02010600030101010101" pitchFamily="2" charset="-122"/>
                <a:cs typeface="Arial" panose="020B0604020202020204" pitchFamily="34" charset="0"/>
              </a:rPr>
              <a:t>罪再辖制不了你们，因为</a:t>
            </a:r>
            <a:r>
              <a:rPr lang="zh-CN" sz="2400" b="1">
                <a:solidFill>
                  <a:srgbClr val="C00000"/>
                </a:solidFill>
                <a:effectLst/>
                <a:ea typeface="SimSun" panose="02010600030101010101" pitchFamily="2" charset="-122"/>
                <a:cs typeface="Arial" panose="020B0604020202020204" pitchFamily="34" charset="0"/>
              </a:rPr>
              <a:t>你们已不是在律法之下</a:t>
            </a:r>
            <a:r>
              <a:rPr lang="zh-CN" sz="2400">
                <a:effectLst/>
                <a:ea typeface="SimSun" panose="02010600030101010101" pitchFamily="2" charset="-122"/>
                <a:cs typeface="Arial" panose="020B0604020202020204" pitchFamily="34" charset="0"/>
              </a:rPr>
              <a:t>，</a:t>
            </a:r>
            <a:r>
              <a:rPr lang="zh-CN" sz="1800">
                <a:effectLst/>
                <a:ea typeface="SimSun" panose="02010600030101010101" pitchFamily="2" charset="-122"/>
                <a:cs typeface="Arial" panose="020B0604020202020204" pitchFamily="34" charset="0"/>
              </a:rPr>
              <a:t>即摩西颁布的</a:t>
            </a:r>
            <a:r>
              <a:rPr lang="zh-CN" altLang="en-US" sz="1800">
                <a:effectLst/>
                <a:ea typeface="SimSun" panose="02010600030101010101" pitchFamily="2" charset="-122"/>
                <a:cs typeface="Arial" panose="020B0604020202020204" pitchFamily="34" charset="0"/>
              </a:rPr>
              <a:t>律法之下</a:t>
            </a:r>
            <a:r>
              <a:rPr lang="zh-CN" sz="1800">
                <a:effectLst/>
                <a:ea typeface="SimSun" panose="02010600030101010101" pitchFamily="2" charset="-122"/>
                <a:cs typeface="Arial" panose="020B0604020202020204" pitchFamily="34" charset="0"/>
              </a:rPr>
              <a:t>，</a:t>
            </a:r>
            <a:r>
              <a:rPr lang="zh-CN" sz="2400" b="1">
                <a:solidFill>
                  <a:srgbClr val="C00000"/>
                </a:solidFill>
                <a:effectLst/>
                <a:ea typeface="SimSun" panose="02010600030101010101" pitchFamily="2" charset="-122"/>
                <a:cs typeface="Arial" panose="020B0604020202020204" pitchFamily="34" charset="0"/>
              </a:rPr>
              <a:t>而是在恩典之下</a:t>
            </a:r>
            <a:r>
              <a:rPr lang="zh-CN" sz="2400">
                <a:effectLst/>
                <a:ea typeface="SimSun" panose="02010600030101010101" pitchFamily="2" charset="-122"/>
                <a:cs typeface="Arial" panose="020B0604020202020204" pitchFamily="34" charset="0"/>
              </a:rPr>
              <a:t>。</a:t>
            </a:r>
            <a:endParaRPr lang="en-US" altLang="zh-CN" sz="2400">
              <a:effectLst/>
              <a:ea typeface="SimSun" panose="02010600030101010101" pitchFamily="2" charset="-122"/>
              <a:cs typeface="Arial" panose="020B0604020202020204" pitchFamily="34" charset="0"/>
            </a:endParaRPr>
          </a:p>
          <a:p>
            <a:pPr marL="0" indent="0">
              <a:lnSpc>
                <a:spcPts val="4000"/>
              </a:lnSpc>
              <a:buNone/>
            </a:pPr>
            <a:r>
              <a:rPr lang="en-GB" sz="2400" b="0" i="0" u="none" strike="noStrike" baseline="30000">
                <a:latin typeface="Calibri" panose="020F0502020204030204" pitchFamily="34" charset="0"/>
              </a:rPr>
              <a:t>12</a:t>
            </a:r>
            <a:r>
              <a:rPr lang="en-GB" sz="2400" b="0" i="0" u="none" strike="noStrike" baseline="0">
                <a:latin typeface="Calibri" panose="020F0502020204030204" pitchFamily="34" charset="0"/>
              </a:rPr>
              <a:t> For Therefore, sin must not reign over your mortal bodies so that you obey their desires.  </a:t>
            </a:r>
            <a:r>
              <a:rPr lang="en-GB" sz="2400" b="0" i="0" u="none" strike="noStrike" baseline="30000">
                <a:latin typeface="Calibri" panose="020F0502020204030204" pitchFamily="34" charset="0"/>
              </a:rPr>
              <a:t>13</a:t>
            </a:r>
            <a:r>
              <a:rPr lang="en-GB" sz="2400" b="0" i="0" u="none" strike="noStrike" baseline="0">
                <a:latin typeface="Calibri" panose="020F0502020204030204" pitchFamily="34" charset="0"/>
              </a:rPr>
              <a:t> And do not present the parts of your bodies to sin as weapons for wickedness, but </a:t>
            </a:r>
            <a:r>
              <a:rPr lang="en-GB" sz="2400" b="0" i="0" u="none" strike="noStrike" baseline="0">
                <a:solidFill>
                  <a:srgbClr val="C00000"/>
                </a:solidFill>
                <a:latin typeface="Calibri" panose="020F0502020204030204" pitchFamily="34" charset="0"/>
              </a:rPr>
              <a:t>present yourselves to God </a:t>
            </a:r>
            <a:r>
              <a:rPr lang="en-GB" sz="2400" b="0" i="0" u="none" strike="noStrike" baseline="0">
                <a:latin typeface="Calibri" panose="020F0502020204030204" pitchFamily="34" charset="0"/>
              </a:rPr>
              <a:t>as raised from the dead to life and the parts of your bodies to God as weapons for righteousness.  </a:t>
            </a:r>
            <a:r>
              <a:rPr lang="en-GB" sz="2400" b="0" i="0" u="none" strike="noStrike" baseline="30000">
                <a:latin typeface="Calibri" panose="020F0502020204030204" pitchFamily="34" charset="0"/>
              </a:rPr>
              <a:t>14</a:t>
            </a:r>
            <a:r>
              <a:rPr lang="en-GB" sz="2400" b="0" i="0" u="none" strike="noStrike" baseline="0">
                <a:latin typeface="Calibri" panose="020F0502020204030204" pitchFamily="34" charset="0"/>
              </a:rPr>
              <a:t> For sin is not to have any power over you, since </a:t>
            </a:r>
            <a:r>
              <a:rPr lang="en-GB" sz="2400" b="0" i="0" u="none" strike="noStrike" baseline="0">
                <a:solidFill>
                  <a:srgbClr val="C00000"/>
                </a:solidFill>
                <a:latin typeface="Calibri" panose="020F0502020204030204" pitchFamily="34" charset="0"/>
              </a:rPr>
              <a:t>you are not under the law but under grace</a:t>
            </a:r>
            <a:r>
              <a:rPr lang="en-GB" sz="2400" b="0" i="0" u="none" strike="noStrike" baseline="0">
                <a:latin typeface="Calibri" panose="020F0502020204030204" pitchFamily="34" charset="0"/>
              </a:rPr>
              <a:t>. </a:t>
            </a:r>
            <a:endParaRPr lang="en-GB" sz="2400"/>
          </a:p>
        </p:txBody>
      </p:sp>
    </p:spTree>
    <p:extLst>
      <p:ext uri="{BB962C8B-B14F-4D97-AF65-F5344CB8AC3E}">
        <p14:creationId xmlns:p14="http://schemas.microsoft.com/office/powerpoint/2010/main" val="886148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Matthew </a:t>
            </a:r>
            <a:r>
              <a:rPr lang="en-US" altLang="zh-CN" sz="2000" kern="1400" spc="-50">
                <a:effectLst/>
                <a:ea typeface="SimSun" panose="02010600030101010101" pitchFamily="2" charset="-122"/>
                <a:cs typeface="Times New Roman" panose="02020603050405020304" pitchFamily="18" charset="0"/>
              </a:rPr>
              <a:t>19:16-26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马太福音</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19:16-26</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64264"/>
            <a:ext cx="10997966" cy="6020426"/>
          </a:xfrm>
        </p:spPr>
        <p:txBody>
          <a:bodyPr>
            <a:noAutofit/>
          </a:bodyPr>
          <a:lstStyle/>
          <a:p>
            <a:pPr marL="0" indent="0">
              <a:lnSpc>
                <a:spcPts val="4000"/>
              </a:lnSpc>
              <a:spcAft>
                <a:spcPts val="800"/>
              </a:spcAft>
              <a:buNone/>
            </a:pPr>
            <a:r>
              <a:rPr lang="en-US" sz="2400" baseline="30000">
                <a:effectLst/>
                <a:latin typeface="SimSun" panose="02010600030101010101" pitchFamily="2" charset="-122"/>
                <a:ea typeface="SimSun" panose="02010600030101010101" pitchFamily="2" charset="-122"/>
                <a:cs typeface="Arial" panose="020B0604020202020204" pitchFamily="34" charset="0"/>
              </a:rPr>
              <a:t>16 </a:t>
            </a:r>
            <a:r>
              <a:rPr lang="zh-CN" sz="2400">
                <a:effectLst/>
                <a:latin typeface="Calibri" panose="020F0502020204030204" pitchFamily="34" charset="0"/>
                <a:ea typeface="SimSun" panose="02010600030101010101" pitchFamily="2" charset="-122"/>
                <a:cs typeface="Arial" panose="020B0604020202020204" pitchFamily="34" charset="0"/>
              </a:rPr>
              <a:t>忽然有一个人来见，问他：老师，我该做什么善事，才能获</a:t>
            </a:r>
            <a:r>
              <a:rPr lang="zh-CN" sz="2400" b="1">
                <a:solidFill>
                  <a:srgbClr val="C00000"/>
                </a:solidFill>
                <a:effectLst/>
                <a:latin typeface="Calibri" panose="020F0502020204030204" pitchFamily="34" charset="0"/>
                <a:ea typeface="SimSun" panose="02010600030101010101" pitchFamily="2" charset="-122"/>
                <a:cs typeface="Arial" panose="020B0604020202020204" pitchFamily="34" charset="0"/>
              </a:rPr>
              <a:t>得永生</a:t>
            </a:r>
            <a:r>
              <a:rPr lang="zh-CN" sz="2400">
                <a:effectLst/>
                <a:latin typeface="Calibri" panose="020F0502020204030204" pitchFamily="34" charset="0"/>
                <a:ea typeface="SimSun" panose="02010600030101010101" pitchFamily="2" charset="-122"/>
                <a:cs typeface="Arial" panose="020B0604020202020204" pitchFamily="34" charset="0"/>
              </a:rPr>
              <a:t>？</a:t>
            </a:r>
            <a:r>
              <a:rPr lang="en-US" sz="2400" baseline="30000">
                <a:effectLst/>
                <a:latin typeface="SimSun" panose="02010600030101010101" pitchFamily="2" charset="-122"/>
                <a:ea typeface="SimSun" panose="02010600030101010101" pitchFamily="2" charset="-122"/>
                <a:cs typeface="Arial" panose="020B0604020202020204" pitchFamily="34" charset="0"/>
              </a:rPr>
              <a:t>17 </a:t>
            </a:r>
            <a:r>
              <a:rPr lang="zh-CN" sz="2400">
                <a:effectLst/>
                <a:latin typeface="Calibri" panose="020F0502020204030204" pitchFamily="34" charset="0"/>
                <a:ea typeface="SimSun" panose="02010600030101010101" pitchFamily="2" charset="-122"/>
                <a:cs typeface="Arial" panose="020B0604020202020204" pitchFamily="34" charset="0"/>
              </a:rPr>
              <a:t>他说：善的事为何问我？只有一位是善的。但如果你想进入生命，</a:t>
            </a:r>
            <a:r>
              <a:rPr lang="zh-CN" sz="2400" b="1">
                <a:solidFill>
                  <a:srgbClr val="C00000"/>
                </a:solidFill>
                <a:effectLst/>
                <a:latin typeface="Calibri" panose="020F0502020204030204" pitchFamily="34" charset="0"/>
                <a:ea typeface="SimSun" panose="02010600030101010101" pitchFamily="2" charset="-122"/>
                <a:cs typeface="Arial" panose="020B0604020202020204" pitchFamily="34" charset="0"/>
              </a:rPr>
              <a:t>守诫命便可</a:t>
            </a:r>
            <a:r>
              <a:rPr lang="zh-CN" sz="2400">
                <a:effectLst/>
                <a:latin typeface="Calibri" panose="020F0502020204030204" pitchFamily="34" charset="0"/>
                <a:ea typeface="SimSun" panose="02010600030101010101" pitchFamily="2" charset="-122"/>
                <a:cs typeface="Arial" panose="020B0604020202020204" pitchFamily="34" charset="0"/>
              </a:rPr>
              <a:t>。</a:t>
            </a:r>
            <a:r>
              <a:rPr lang="en-US" sz="2400" baseline="30000">
                <a:effectLst/>
                <a:latin typeface="SimSun" panose="02010600030101010101" pitchFamily="2" charset="-122"/>
                <a:ea typeface="SimSun" panose="02010600030101010101" pitchFamily="2" charset="-122"/>
                <a:cs typeface="Arial" panose="020B0604020202020204" pitchFamily="34" charset="0"/>
              </a:rPr>
              <a:t>18 </a:t>
            </a:r>
            <a:r>
              <a:rPr lang="zh-CN" sz="2400">
                <a:effectLst/>
                <a:latin typeface="Calibri" panose="020F0502020204030204" pitchFamily="34" charset="0"/>
                <a:ea typeface="SimSun" panose="02010600030101010101" pitchFamily="2" charset="-122"/>
                <a:cs typeface="Arial" panose="020B0604020202020204" pitchFamily="34" charset="0"/>
              </a:rPr>
              <a:t>他说：哪些诫命呢？耶稣说：就是不可杀人，不可奸淫，不可偷盗，不可作伪证，</a:t>
            </a:r>
            <a:r>
              <a:rPr lang="en-US" sz="2400" baseline="30000">
                <a:effectLst/>
                <a:latin typeface="SimSun" panose="02010600030101010101" pitchFamily="2" charset="-122"/>
                <a:ea typeface="SimSun" panose="02010600030101010101" pitchFamily="2" charset="-122"/>
                <a:cs typeface="Arial" panose="020B0604020202020204" pitchFamily="34" charset="0"/>
              </a:rPr>
              <a:t>19 </a:t>
            </a:r>
            <a:r>
              <a:rPr lang="zh-CN" sz="2400">
                <a:effectLst/>
                <a:latin typeface="Calibri" panose="020F0502020204030204" pitchFamily="34" charset="0"/>
                <a:ea typeface="SimSun" panose="02010600030101010101" pitchFamily="2" charset="-122"/>
                <a:cs typeface="Arial" panose="020B0604020202020204" pitchFamily="34" charset="0"/>
              </a:rPr>
              <a:t>要孝敬父母，以及要爱邻人如爱自己。</a:t>
            </a:r>
            <a:r>
              <a:rPr lang="en-US" sz="2400" baseline="30000">
                <a:effectLst/>
                <a:latin typeface="SimSun" panose="02010600030101010101" pitchFamily="2" charset="-122"/>
                <a:ea typeface="SimSun" panose="02010600030101010101" pitchFamily="2" charset="-122"/>
                <a:cs typeface="Arial" panose="020B0604020202020204" pitchFamily="34" charset="0"/>
              </a:rPr>
              <a:t>20 </a:t>
            </a:r>
            <a:r>
              <a:rPr lang="zh-CN" sz="2400">
                <a:effectLst/>
                <a:latin typeface="Calibri" panose="020F0502020204030204" pitchFamily="34" charset="0"/>
                <a:ea typeface="SimSun" panose="02010600030101010101" pitchFamily="2" charset="-122"/>
                <a:cs typeface="Arial" panose="020B0604020202020204" pitchFamily="34" charset="0"/>
              </a:rPr>
              <a:t>那年轻人说：这些我都遵守了，还缺哪一样呢？</a:t>
            </a:r>
            <a:r>
              <a:rPr lang="en-US" sz="2400" baseline="30000">
                <a:effectLst/>
                <a:latin typeface="SimSun" panose="02010600030101010101" pitchFamily="2" charset="-122"/>
                <a:ea typeface="SimSun" panose="02010600030101010101" pitchFamily="2" charset="-122"/>
                <a:cs typeface="Arial" panose="020B0604020202020204" pitchFamily="34" charset="0"/>
              </a:rPr>
              <a:t>21 </a:t>
            </a:r>
            <a:r>
              <a:rPr lang="zh-CN" sz="2400">
                <a:effectLst/>
                <a:latin typeface="Calibri" panose="020F0502020204030204" pitchFamily="34" charset="0"/>
                <a:ea typeface="SimSun" panose="02010600030101010101" pitchFamily="2" charset="-122"/>
                <a:cs typeface="Arial" panose="020B0604020202020204" pitchFamily="34" charset="0"/>
              </a:rPr>
              <a:t>耶稣说：如果你想达于完全，去，把家产变卖了，分给穷人，你就有财宝在天上，还有，你要来跟从我。</a:t>
            </a:r>
            <a:endParaRPr lang="en-GB" sz="2400">
              <a:effectLst/>
              <a:latin typeface="Calibri" panose="020F0502020204030204" pitchFamily="34" charset="0"/>
              <a:ea typeface="SimSun" panose="02010600030101010101" pitchFamily="2" charset="-122"/>
              <a:cs typeface="Arial" panose="020B0604020202020204" pitchFamily="34" charset="0"/>
            </a:endParaRPr>
          </a:p>
          <a:p>
            <a:pPr marL="0" indent="0">
              <a:lnSpc>
                <a:spcPts val="4000"/>
              </a:lnSpc>
              <a:spcAft>
                <a:spcPts val="800"/>
              </a:spcAft>
              <a:buNone/>
            </a:pPr>
            <a:r>
              <a:rPr lang="en-US" sz="2400" baseline="30000">
                <a:effectLst/>
                <a:latin typeface="SimSun" panose="02010600030101010101" pitchFamily="2" charset="-122"/>
                <a:ea typeface="SimSun" panose="02010600030101010101" pitchFamily="2" charset="-122"/>
                <a:cs typeface="Arial" panose="020B0604020202020204" pitchFamily="34" charset="0"/>
              </a:rPr>
              <a:t>      22 </a:t>
            </a:r>
            <a:r>
              <a:rPr lang="zh-CN" sz="2400">
                <a:effectLst/>
                <a:latin typeface="Calibri" panose="020F0502020204030204" pitchFamily="34" charset="0"/>
                <a:ea typeface="SimSun" panose="02010600030101010101" pitchFamily="2" charset="-122"/>
                <a:cs typeface="Arial" panose="020B0604020202020204" pitchFamily="34" charset="0"/>
              </a:rPr>
              <a:t>一听这话，那年轻人有忧忧愁愁地走了，因为他家产极富。</a:t>
            </a:r>
            <a:endParaRPr lang="en-GB" sz="2400">
              <a:effectLst/>
              <a:latin typeface="Calibri" panose="020F0502020204030204" pitchFamily="34" charset="0"/>
              <a:ea typeface="SimSun" panose="02010600030101010101" pitchFamily="2" charset="-122"/>
              <a:cs typeface="Arial" panose="020B0604020202020204" pitchFamily="34" charset="0"/>
            </a:endParaRPr>
          </a:p>
          <a:p>
            <a:pPr marL="0" indent="0">
              <a:lnSpc>
                <a:spcPts val="4000"/>
              </a:lnSpc>
              <a:spcAft>
                <a:spcPts val="800"/>
              </a:spcAft>
              <a:buNone/>
            </a:pPr>
            <a:r>
              <a:rPr lang="en-US" sz="2400" baseline="30000">
                <a:effectLst/>
                <a:latin typeface="SimSun" panose="02010600030101010101" pitchFamily="2" charset="-122"/>
                <a:ea typeface="SimSun" panose="02010600030101010101" pitchFamily="2" charset="-122"/>
                <a:cs typeface="Arial" panose="020B0604020202020204" pitchFamily="34" charset="0"/>
              </a:rPr>
              <a:t>      23 </a:t>
            </a:r>
            <a:r>
              <a:rPr lang="zh-CN" sz="2400">
                <a:effectLst/>
                <a:latin typeface="Calibri" panose="020F0502020204030204" pitchFamily="34" charset="0"/>
                <a:ea typeface="SimSun" panose="02010600030101010101" pitchFamily="2" charset="-122"/>
                <a:cs typeface="Arial" panose="020B0604020202020204" pitchFamily="34" charset="0"/>
              </a:rPr>
              <a:t>于是耶稣对门徒说：我实在告诉你们，有钱人进天国会是难的。</a:t>
            </a:r>
            <a:r>
              <a:rPr lang="en-US" sz="2400" baseline="30000">
                <a:effectLst/>
                <a:latin typeface="SimSun" panose="02010600030101010101" pitchFamily="2" charset="-122"/>
                <a:ea typeface="SimSun" panose="02010600030101010101" pitchFamily="2" charset="-122"/>
                <a:cs typeface="Arial" panose="020B0604020202020204" pitchFamily="34" charset="0"/>
              </a:rPr>
              <a:t>24 </a:t>
            </a:r>
            <a:r>
              <a:rPr lang="zh-CN" sz="2400">
                <a:effectLst/>
                <a:latin typeface="Calibri" panose="020F0502020204030204" pitchFamily="34" charset="0"/>
                <a:ea typeface="SimSun" panose="02010600030101010101" pitchFamily="2" charset="-122"/>
                <a:cs typeface="Arial" panose="020B0604020202020204" pitchFamily="34" charset="0"/>
              </a:rPr>
              <a:t>是的，我告诉你们，哪怕骆驼穿针眼，也比有钱人进神的国容易。</a:t>
            </a:r>
            <a:r>
              <a:rPr lang="en-US" sz="2400" baseline="30000">
                <a:effectLst/>
                <a:latin typeface="SimSun" panose="02010600030101010101" pitchFamily="2" charset="-122"/>
                <a:ea typeface="SimSun" panose="02010600030101010101" pitchFamily="2" charset="-122"/>
                <a:cs typeface="Arial" panose="020B0604020202020204" pitchFamily="34" charset="0"/>
              </a:rPr>
              <a:t>25 </a:t>
            </a:r>
            <a:r>
              <a:rPr lang="zh-CN" sz="2400">
                <a:effectLst/>
                <a:latin typeface="Calibri" panose="020F0502020204030204" pitchFamily="34" charset="0"/>
                <a:ea typeface="SimSun" panose="02010600030101010101" pitchFamily="2" charset="-122"/>
                <a:cs typeface="Arial" panose="020B0604020202020204" pitchFamily="34" charset="0"/>
              </a:rPr>
              <a:t>门徒听见，都吃了一惊，说：那么，到底谁能得救呢？</a:t>
            </a:r>
            <a:r>
              <a:rPr lang="en-US" sz="2400" baseline="30000">
                <a:effectLst/>
                <a:latin typeface="SimSun" panose="02010600030101010101" pitchFamily="2" charset="-122"/>
                <a:ea typeface="SimSun" panose="02010600030101010101" pitchFamily="2" charset="-122"/>
                <a:cs typeface="Arial" panose="020B0604020202020204" pitchFamily="34" charset="0"/>
              </a:rPr>
              <a:t>26</a:t>
            </a:r>
            <a:r>
              <a:rPr lang="zh-CN" sz="2400">
                <a:effectLst/>
                <a:latin typeface="Calibri" panose="020F0502020204030204" pitchFamily="34" charset="0"/>
                <a:ea typeface="SimSun" panose="02010600030101010101" pitchFamily="2" charset="-122"/>
                <a:cs typeface="Arial" panose="020B0604020202020204" pitchFamily="34" charset="0"/>
              </a:rPr>
              <a:t>耶稣注视着他们，说：在人，固然不能，在神，凡事都能。</a:t>
            </a:r>
            <a:endParaRPr lang="en-GB" sz="2400"/>
          </a:p>
        </p:txBody>
      </p:sp>
    </p:spTree>
    <p:extLst>
      <p:ext uri="{BB962C8B-B14F-4D97-AF65-F5344CB8AC3E}">
        <p14:creationId xmlns:p14="http://schemas.microsoft.com/office/powerpoint/2010/main" val="728033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Matthew </a:t>
            </a:r>
            <a:r>
              <a:rPr lang="en-US" altLang="zh-CN" sz="2000" kern="1400" spc="-50">
                <a:effectLst/>
                <a:ea typeface="SimSun" panose="02010600030101010101" pitchFamily="2" charset="-122"/>
                <a:cs typeface="Times New Roman" panose="02020603050405020304" pitchFamily="18" charset="0"/>
              </a:rPr>
              <a:t>5:17-19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马太福音</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5:17-19</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64264"/>
            <a:ext cx="10997966" cy="6020426"/>
          </a:xfrm>
        </p:spPr>
        <p:txBody>
          <a:bodyPr>
            <a:noAutofit/>
          </a:bodyPr>
          <a:lstStyle/>
          <a:p>
            <a:pPr marL="0" indent="0">
              <a:lnSpc>
                <a:spcPts val="5000"/>
              </a:lnSpc>
              <a:buNone/>
            </a:pPr>
            <a:r>
              <a:rPr lang="zh-CN" altLang="en-US" sz="2400">
                <a:ea typeface="SimSun" panose="02010600030101010101" pitchFamily="2" charset="-122"/>
                <a:cs typeface="Arial" panose="020B0604020202020204" pitchFamily="34" charset="0"/>
              </a:rPr>
              <a:t>耶稣说：</a:t>
            </a:r>
            <a:r>
              <a:rPr lang="en-US" sz="2400" baseline="30000">
                <a:effectLst/>
                <a:latin typeface="SimSun" panose="02010600030101010101" pitchFamily="2" charset="-122"/>
                <a:cs typeface="Arial" panose="020B0604020202020204" pitchFamily="34" charset="0"/>
              </a:rPr>
              <a:t>17 </a:t>
            </a:r>
            <a:r>
              <a:rPr lang="zh-CN" sz="2400">
                <a:effectLst/>
                <a:ea typeface="SimSun" panose="02010600030101010101" pitchFamily="2" charset="-122"/>
                <a:cs typeface="Arial" panose="020B0604020202020204" pitchFamily="34" charset="0"/>
              </a:rPr>
              <a:t>莫以为我是来拆毁律法书和先知书的，我来</a:t>
            </a:r>
            <a:r>
              <a:rPr lang="zh-CN" sz="2400" b="1">
                <a:solidFill>
                  <a:srgbClr val="C00000"/>
                </a:solidFill>
                <a:effectLst/>
                <a:ea typeface="SimSun" panose="02010600030101010101" pitchFamily="2" charset="-122"/>
                <a:cs typeface="Arial" panose="020B0604020202020204" pitchFamily="34" charset="0"/>
              </a:rPr>
              <a:t>不是要拆毁</a:t>
            </a:r>
            <a:r>
              <a:rPr lang="zh-CN" sz="2400">
                <a:effectLst/>
                <a:ea typeface="SimSun" panose="02010600030101010101" pitchFamily="2" charset="-122"/>
                <a:cs typeface="Arial" panose="020B0604020202020204" pitchFamily="34" charset="0"/>
              </a:rPr>
              <a:t>，</a:t>
            </a:r>
            <a:r>
              <a:rPr lang="zh-CN" sz="2400" b="1">
                <a:solidFill>
                  <a:srgbClr val="C00000"/>
                </a:solidFill>
                <a:effectLst/>
                <a:ea typeface="SimSun" panose="02010600030101010101" pitchFamily="2" charset="-122"/>
                <a:cs typeface="Arial" panose="020B0604020202020204" pitchFamily="34" charset="0"/>
              </a:rPr>
              <a:t>而是要成全</a:t>
            </a:r>
            <a:r>
              <a:rPr lang="zh-CN" sz="2400">
                <a:effectLst/>
                <a:ea typeface="SimSun" panose="02010600030101010101" pitchFamily="2" charset="-122"/>
                <a:cs typeface="Arial" panose="020B0604020202020204" pitchFamily="34" charset="0"/>
              </a:rPr>
              <a:t>。</a:t>
            </a:r>
            <a:r>
              <a:rPr lang="en-US" sz="2400" baseline="30000">
                <a:effectLst/>
                <a:latin typeface="SimSun" panose="02010600030101010101" pitchFamily="2" charset="-122"/>
                <a:cs typeface="Arial" panose="020B0604020202020204" pitchFamily="34" charset="0"/>
              </a:rPr>
              <a:t>18</a:t>
            </a:r>
            <a:r>
              <a:rPr lang="zh-CN" sz="2400">
                <a:effectLst/>
                <a:ea typeface="SimSun" panose="02010600030101010101" pitchFamily="2" charset="-122"/>
                <a:cs typeface="Arial" panose="020B0604020202020204" pitchFamily="34" charset="0"/>
              </a:rPr>
              <a:t>我实在告诉你们，即使天地消逝，这律法一点一划也不会消退，都要全部实现。</a:t>
            </a:r>
            <a:r>
              <a:rPr lang="en-US" sz="2400" baseline="30000">
                <a:effectLst/>
                <a:latin typeface="SimSun" panose="02010600030101010101" pitchFamily="2" charset="-122"/>
                <a:cs typeface="Arial" panose="020B0604020202020204" pitchFamily="34" charset="0"/>
              </a:rPr>
              <a:t>19 </a:t>
            </a:r>
            <a:r>
              <a:rPr lang="zh-CN" sz="2400">
                <a:effectLst/>
                <a:ea typeface="SimSun" panose="02010600030101010101" pitchFamily="2" charset="-122"/>
                <a:cs typeface="Arial" panose="020B0604020202020204" pitchFamily="34" charset="0"/>
              </a:rPr>
              <a:t>所以，谁若放松这些诫命中哪怕最小的一条，还唆使人效法，他在天国就会被叫作最小；但如果好好遵行，并教导人遵行，他在天国就要称为伟大。 </a:t>
            </a:r>
            <a:endParaRPr lang="en-GB" altLang="zh-CN" sz="2400">
              <a:effectLst/>
              <a:ea typeface="SimSun" panose="02010600030101010101" pitchFamily="2" charset="-122"/>
              <a:cs typeface="Arial" panose="020B0604020202020204" pitchFamily="34" charset="0"/>
            </a:endParaRPr>
          </a:p>
          <a:p>
            <a:pPr marL="0" indent="0">
              <a:lnSpc>
                <a:spcPts val="3500"/>
              </a:lnSpc>
              <a:buNone/>
            </a:pPr>
            <a:r>
              <a:rPr lang="en-GB" sz="2400" b="0" i="0" u="none" strike="noStrike" baseline="30000">
                <a:latin typeface="Calibri" panose="020F0502020204030204" pitchFamily="34" charset="0"/>
              </a:rPr>
              <a:t>1</a:t>
            </a:r>
            <a:r>
              <a:rPr lang="en-US" altLang="zh-CN" sz="2400" b="0" i="0" u="none" strike="noStrike" baseline="30000">
                <a:latin typeface="Calibri" panose="020F0502020204030204" pitchFamily="34" charset="0"/>
              </a:rPr>
              <a:t>7</a:t>
            </a:r>
            <a:r>
              <a:rPr lang="en-GB" sz="2400" b="0" i="0" u="none" strike="noStrike" baseline="0">
                <a:latin typeface="Calibri" panose="020F0502020204030204" pitchFamily="34" charset="0"/>
              </a:rPr>
              <a:t> Do not think that I have come to abolish the </a:t>
            </a:r>
            <a:r>
              <a:rPr lang="en-GB" sz="2400" i="0" u="none" strike="noStrike" baseline="0">
                <a:solidFill>
                  <a:srgbClr val="C00000"/>
                </a:solidFill>
                <a:latin typeface="Calibri" panose="020F0502020204030204" pitchFamily="34" charset="0"/>
              </a:rPr>
              <a:t>Law</a:t>
            </a:r>
            <a:r>
              <a:rPr lang="en-GB" sz="2400" b="0" i="0" u="none" strike="noStrike" baseline="0">
                <a:latin typeface="Calibri" panose="020F0502020204030204" pitchFamily="34" charset="0"/>
              </a:rPr>
              <a:t> or the Prophets. I have come </a:t>
            </a:r>
            <a:r>
              <a:rPr lang="en-GB" sz="2400" b="0" i="0" u="none" strike="noStrike" baseline="0">
                <a:solidFill>
                  <a:srgbClr val="C00000"/>
                </a:solidFill>
                <a:latin typeface="Calibri" panose="020F0502020204030204" pitchFamily="34" charset="0"/>
              </a:rPr>
              <a:t>not to abolish but to fulfill</a:t>
            </a:r>
            <a:r>
              <a:rPr lang="en-GB" sz="2400" b="0" i="0" u="none" strike="noStrike" baseline="0">
                <a:latin typeface="Calibri" panose="020F0502020204030204" pitchFamily="34" charset="0"/>
              </a:rPr>
              <a:t>. </a:t>
            </a:r>
            <a:r>
              <a:rPr lang="en-GB" sz="2400" b="0" i="0" u="none" strike="noStrike" baseline="30000">
                <a:latin typeface="Calibri" panose="020F0502020204030204" pitchFamily="34" charset="0"/>
              </a:rPr>
              <a:t>18</a:t>
            </a:r>
            <a:r>
              <a:rPr lang="en-GB" sz="2400" b="0" i="0" u="none" strike="noStrike" baseline="0">
                <a:latin typeface="Calibri" panose="020F0502020204030204" pitchFamily="34" charset="0"/>
              </a:rPr>
              <a:t> Amen, I say to you, until heaven and earth pass away, not the smallest letter or the smallest part of a letter will pass from the Law, until all things have taken place. </a:t>
            </a:r>
            <a:r>
              <a:rPr lang="en-GB" sz="2400" b="0" i="0" u="none" strike="noStrike" baseline="30000">
                <a:latin typeface="Calibri" panose="020F0502020204030204" pitchFamily="34" charset="0"/>
              </a:rPr>
              <a:t>19</a:t>
            </a:r>
            <a:r>
              <a:rPr lang="en-GB" sz="2400" b="0" i="0" u="none" strike="noStrike" baseline="0">
                <a:latin typeface="Calibri" panose="020F0502020204030204" pitchFamily="34" charset="0"/>
              </a:rPr>
              <a:t> Therefore, whoever breaks one of the least of these commandments and teaches others to do so will be called least in the kingdom of heaven. But whoever obeys and teaches these commandments will be called greatest in the kingdom of heaven</a:t>
            </a:r>
            <a:r>
              <a:rPr lang="en-GB" sz="1800" b="0" i="0" u="none" strike="noStrike" baseline="0">
                <a:latin typeface="Calibri" panose="020F0502020204030204" pitchFamily="34" charset="0"/>
              </a:rPr>
              <a:t>.</a:t>
            </a:r>
            <a:endParaRPr lang="en-GB" sz="2400"/>
          </a:p>
        </p:txBody>
      </p:sp>
    </p:spTree>
    <p:extLst>
      <p:ext uri="{BB962C8B-B14F-4D97-AF65-F5344CB8AC3E}">
        <p14:creationId xmlns:p14="http://schemas.microsoft.com/office/powerpoint/2010/main" val="841996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25227"/>
            <a:ext cx="10515600" cy="597401"/>
          </a:xfrm>
        </p:spPr>
        <p:txBody>
          <a:bodyPr>
            <a:normAutofit/>
          </a:bodyPr>
          <a:lstStyle/>
          <a:p>
            <a:pPr algn="ctr"/>
            <a:r>
              <a:rPr lang="en-GB" altLang="zh-CN" sz="2000" kern="1400" spc="-50">
                <a:effectLst/>
                <a:latin typeface="Calibri Light" panose="020F0302020204030204" pitchFamily="34" charset="0"/>
                <a:ea typeface="SimSun" panose="02010600030101010101" pitchFamily="2" charset="-122"/>
                <a:cs typeface="Times New Roman" panose="02020603050405020304" pitchFamily="18" charset="0"/>
              </a:rPr>
              <a:t>2 Thessalonians  </a:t>
            </a:r>
            <a:r>
              <a:rPr lang="en-US" altLang="zh-CN" sz="2000" kern="1400" spc="-50">
                <a:effectLst/>
                <a:ea typeface="SimSun" panose="02010600030101010101" pitchFamily="2" charset="-122"/>
                <a:cs typeface="Times New Roman" panose="02020603050405020304" pitchFamily="18" charset="0"/>
              </a:rPr>
              <a:t>2:3</a:t>
            </a:r>
            <a:r>
              <a:rPr lang="en-US" altLang="zh-CN" sz="2000" kern="1400" spc="-50">
                <a:ea typeface="SimSun" panose="02010600030101010101" pitchFamily="2" charset="-122"/>
                <a:cs typeface="Times New Roman" panose="02020603050405020304" pitchFamily="18" charset="0"/>
              </a:rPr>
              <a:t>-12    </a:t>
            </a:r>
            <a:r>
              <a:rPr lang="zh-CN" sz="2000" kern="1400" spc="-50">
                <a:effectLst/>
                <a:latin typeface="Calibri Light" panose="020F0302020204030204" pitchFamily="34" charset="0"/>
                <a:ea typeface="SimSun" panose="02010600030101010101" pitchFamily="2" charset="-122"/>
                <a:cs typeface="Times New Roman" panose="02020603050405020304" pitchFamily="18" charset="0"/>
              </a:rPr>
              <a:t>帖撒罗尼迦后</a:t>
            </a:r>
            <a:r>
              <a:rPr lang="zh-CN" sz="2000" kern="1400" spc="-50">
                <a:effectLst/>
                <a:latin typeface="SimSun" panose="02010600030101010101" pitchFamily="2" charset="-122"/>
                <a:ea typeface="SimSun" panose="02010600030101010101" pitchFamily="2" charset="-122"/>
                <a:cs typeface="Times New Roman" panose="02020603050405020304" pitchFamily="18" charset="0"/>
              </a:rPr>
              <a:t>书</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2:3</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-12</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02244" y="663240"/>
            <a:ext cx="10951581" cy="5928059"/>
          </a:xfrm>
        </p:spPr>
        <p:txBody>
          <a:bodyPr>
            <a:normAutofit/>
          </a:bodyPr>
          <a:lstStyle/>
          <a:p>
            <a:pPr marL="0" indent="0">
              <a:lnSpc>
                <a:spcPts val="5000"/>
              </a:lnSpc>
              <a:buNone/>
            </a:pPr>
            <a:r>
              <a:rPr lang="en-US" sz="2400" baseline="30000">
                <a:effectLst/>
                <a:latin typeface="SimSun" panose="02010600030101010101" pitchFamily="2" charset="-122"/>
                <a:ea typeface="SimSun" panose="02010600030101010101" pitchFamily="2" charset="-122"/>
                <a:cs typeface="Arial" panose="020B0604020202020204" pitchFamily="34" charset="0"/>
              </a:rPr>
              <a:t>3 </a:t>
            </a:r>
            <a:r>
              <a:rPr lang="zh-CN" sz="2400">
                <a:effectLst/>
                <a:latin typeface="Calibri" panose="020F0502020204030204" pitchFamily="34" charset="0"/>
                <a:ea typeface="SimSun" panose="02010600030101010101" pitchFamily="2" charset="-122"/>
                <a:cs typeface="Arial" panose="020B0604020202020204" pitchFamily="34" charset="0"/>
              </a:rPr>
              <a:t>因为这之前必先有</a:t>
            </a:r>
            <a:r>
              <a:rPr lang="zh-CN" sz="2400">
                <a:solidFill>
                  <a:srgbClr val="C00000"/>
                </a:solidFill>
                <a:effectLst/>
                <a:latin typeface="Calibri" panose="020F0502020204030204" pitchFamily="34" charset="0"/>
                <a:ea typeface="SimSun" panose="02010600030101010101" pitchFamily="2" charset="-122"/>
                <a:cs typeface="Arial" panose="020B0604020202020204" pitchFamily="34" charset="0"/>
              </a:rPr>
              <a:t>离经叛道</a:t>
            </a:r>
            <a:r>
              <a:rPr lang="zh-CN" sz="2400">
                <a:effectLst/>
                <a:latin typeface="Calibri" panose="020F0502020204030204" pitchFamily="34" charset="0"/>
                <a:ea typeface="SimSun" panose="02010600030101010101" pitchFamily="2" charset="-122"/>
                <a:cs typeface="Arial" panose="020B0604020202020204" pitchFamily="34" charset="0"/>
              </a:rPr>
              <a:t>，和那</a:t>
            </a:r>
            <a:r>
              <a:rPr lang="zh-CN" sz="2400">
                <a:solidFill>
                  <a:srgbClr val="C00000"/>
                </a:solidFill>
                <a:effectLst/>
                <a:latin typeface="Calibri" panose="020F0502020204030204" pitchFamily="34" charset="0"/>
                <a:ea typeface="SimSun" panose="02010600030101010101" pitchFamily="2" charset="-122"/>
                <a:cs typeface="Arial" panose="020B0604020202020204" pitchFamily="34" charset="0"/>
              </a:rPr>
              <a:t>不法的人</a:t>
            </a:r>
            <a:r>
              <a:rPr lang="zh-CN" sz="2400">
                <a:effectLst/>
                <a:latin typeface="Calibri" panose="020F0502020204030204" pitchFamily="34" charset="0"/>
                <a:ea typeface="SimSun" panose="02010600030101010101" pitchFamily="2" charset="-122"/>
                <a:cs typeface="Arial" panose="020B0604020202020204" pitchFamily="34" charset="0"/>
              </a:rPr>
              <a:t>沉沦之子出现。</a:t>
            </a:r>
            <a:r>
              <a:rPr lang="en-US" sz="2400" baseline="30000">
                <a:effectLst/>
                <a:latin typeface="SimSun" panose="02010600030101010101" pitchFamily="2" charset="-122"/>
                <a:ea typeface="SimSun" panose="02010600030101010101" pitchFamily="2" charset="-122"/>
                <a:cs typeface="Arial" panose="020B0604020202020204" pitchFamily="34" charset="0"/>
              </a:rPr>
              <a:t>4 </a:t>
            </a:r>
            <a:r>
              <a:rPr lang="zh-CN" sz="2400">
                <a:effectLst/>
                <a:latin typeface="Calibri" panose="020F0502020204030204" pitchFamily="34" charset="0"/>
                <a:ea typeface="SimSun" panose="02010600030101010101" pitchFamily="2" charset="-122"/>
                <a:cs typeface="Arial" panose="020B0604020202020204" pitchFamily="34" charset="0"/>
              </a:rPr>
              <a:t>就是那死敌，他抬高自己，超过各种所谓神明</a:t>
            </a:r>
            <a:r>
              <a:rPr lang="zh-CN" altLang="en-US" sz="2400">
                <a:effectLst/>
                <a:latin typeface="Calibri" panose="020F0502020204030204" pitchFamily="34" charset="0"/>
                <a:ea typeface="SimSun" panose="02010600030101010101" pitchFamily="2" charset="-122"/>
                <a:cs typeface="Arial" panose="020B0604020202020204" pitchFamily="34" charset="0"/>
              </a:rPr>
              <a:t>、</a:t>
            </a:r>
            <a:r>
              <a:rPr lang="zh-CN" sz="2400">
                <a:effectLst/>
                <a:latin typeface="Calibri" panose="020F0502020204030204" pitchFamily="34" charset="0"/>
                <a:ea typeface="SimSun" panose="02010600030101010101" pitchFamily="2" charset="-122"/>
                <a:cs typeface="Arial" panose="020B0604020202020204" pitchFamily="34" charset="0"/>
              </a:rPr>
              <a:t>圣物</a:t>
            </a:r>
            <a:r>
              <a:rPr lang="zh-CN" altLang="en-US" sz="2400">
                <a:effectLst/>
                <a:latin typeface="Calibri" panose="020F0502020204030204" pitchFamily="34" charset="0"/>
                <a:ea typeface="SimSun" panose="02010600030101010101" pitchFamily="2" charset="-122"/>
                <a:cs typeface="Arial" panose="020B0604020202020204" pitchFamily="34" charset="0"/>
              </a:rPr>
              <a:t>、</a:t>
            </a:r>
            <a:r>
              <a:rPr lang="zh-CN" sz="2400">
                <a:effectLst/>
                <a:latin typeface="Calibri" panose="020F0502020204030204" pitchFamily="34" charset="0"/>
                <a:ea typeface="SimSun" panose="02010600030101010101" pitchFamily="2" charset="-122"/>
                <a:cs typeface="Arial" panose="020B0604020202020204" pitchFamily="34" charset="0"/>
              </a:rPr>
              <a:t>神殿之上，甚至坐进神的圣所里面，自称是神。</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5 </a:t>
            </a:r>
            <a:r>
              <a:rPr lang="zh-CN" altLang="en-US" sz="2400">
                <a:latin typeface="SimSun" panose="02010600030101010101" pitchFamily="2" charset="-122"/>
                <a:ea typeface="SimSun" panose="02010600030101010101" pitchFamily="2" charset="-122"/>
                <a:cs typeface="Arial" panose="020B0604020202020204" pitchFamily="34" charset="0"/>
              </a:rPr>
              <a:t>不记得吗？过去我在你们那里的时候，常常对你们说起这些事。</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 6 </a:t>
            </a:r>
            <a:r>
              <a:rPr lang="zh-CN" altLang="en-US" sz="2400">
                <a:effectLst/>
                <a:latin typeface="SimSun" panose="02010600030101010101" pitchFamily="2" charset="-122"/>
                <a:ea typeface="SimSun" panose="02010600030101010101" pitchFamily="2" charset="-122"/>
                <a:cs typeface="Arial" panose="020B0604020202020204" pitchFamily="34" charset="0"/>
              </a:rPr>
              <a:t>你们知道，现在那拦阻的是什么，使他时辰到了就显露。</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 7 </a:t>
            </a:r>
            <a:r>
              <a:rPr lang="zh-CN" altLang="en-US" sz="2400">
                <a:effectLst/>
                <a:latin typeface="SimSun" panose="02010600030101010101" pitchFamily="2" charset="-122"/>
                <a:ea typeface="SimSun" panose="02010600030101010101" pitchFamily="2" charset="-122"/>
                <a:cs typeface="Arial" panose="020B0604020202020204" pitchFamily="34" charset="0"/>
              </a:rPr>
              <a:t>因为，这</a:t>
            </a:r>
            <a:r>
              <a:rPr lang="zh-CN" altLang="en-US" sz="2400">
                <a:solidFill>
                  <a:srgbClr val="C00000"/>
                </a:solidFill>
                <a:effectLst/>
                <a:latin typeface="SimSun" panose="02010600030101010101" pitchFamily="2" charset="-122"/>
                <a:ea typeface="SimSun" panose="02010600030101010101" pitchFamily="2" charset="-122"/>
                <a:cs typeface="Arial" panose="020B0604020202020204" pitchFamily="34" charset="0"/>
              </a:rPr>
              <a:t>不法之奥秘已经发作</a:t>
            </a:r>
            <a:r>
              <a:rPr lang="zh-CN" altLang="en-US"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latin typeface="SimSun" panose="02010600030101010101" pitchFamily="2" charset="-122"/>
                <a:ea typeface="SimSun" panose="02010600030101010101" pitchFamily="2" charset="-122"/>
                <a:cs typeface="Arial" panose="020B0604020202020204" pitchFamily="34" charset="0"/>
              </a:rPr>
              <a:t>只是现在有那</a:t>
            </a:r>
            <a:r>
              <a:rPr lang="zh-CN" altLang="en-US" sz="2400">
                <a:effectLst/>
                <a:latin typeface="SimSun" panose="02010600030101010101" pitchFamily="2" charset="-122"/>
                <a:ea typeface="SimSun" panose="02010600030101010101" pitchFamily="2" charset="-122"/>
                <a:cs typeface="Arial" panose="020B0604020202020204" pitchFamily="34" charset="0"/>
              </a:rPr>
              <a:t>拦阻的，等到他</a:t>
            </a:r>
            <a:r>
              <a:rPr lang="zh-CN" sz="2400">
                <a:effectLst/>
                <a:latin typeface="SimSun" panose="02010600030101010101" pitchFamily="2" charset="-122"/>
                <a:ea typeface="SimSun" panose="02010600030101010101" pitchFamily="2" charset="-122"/>
                <a:cs typeface="Arial" panose="020B0604020202020204" pitchFamily="34" charset="0"/>
              </a:rPr>
              <a:t>不再</a:t>
            </a:r>
            <a:r>
              <a:rPr lang="zh-CN" altLang="en-US" sz="2400">
                <a:effectLst/>
                <a:latin typeface="SimSun" panose="02010600030101010101" pitchFamily="2" charset="-122"/>
                <a:ea typeface="SimSun" panose="02010600030101010101" pitchFamily="2" charset="-122"/>
                <a:cs typeface="Arial" panose="020B0604020202020204" pitchFamily="34" charset="0"/>
              </a:rPr>
              <a:t>挡路，</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8 </a:t>
            </a:r>
            <a:r>
              <a:rPr lang="zh-CN" altLang="en-US" sz="2400">
                <a:effectLst/>
                <a:latin typeface="SimSun" panose="02010600030101010101" pitchFamily="2" charset="-122"/>
                <a:ea typeface="SimSun" panose="02010600030101010101" pitchFamily="2" charset="-122"/>
                <a:cs typeface="Arial" panose="020B0604020202020204" pitchFamily="34" charset="0"/>
              </a:rPr>
              <a:t>那时，那不法者就要出现</a:t>
            </a:r>
            <a:r>
              <a:rPr lang="en-US"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而主</a:t>
            </a:r>
            <a:r>
              <a:rPr lang="en-GB"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必凭他的再临显现，把他消灭。</a:t>
            </a:r>
            <a:r>
              <a:rPr lang="en-US" sz="2400" baseline="30000">
                <a:effectLst/>
                <a:latin typeface="SimSun" panose="02010600030101010101" pitchFamily="2" charset="-122"/>
                <a:cs typeface="Arial" panose="020B0604020202020204" pitchFamily="34" charset="0"/>
              </a:rPr>
              <a:t> 9 </a:t>
            </a:r>
            <a:r>
              <a:rPr lang="zh-CN" sz="2400">
                <a:effectLst/>
                <a:ea typeface="SimSun" panose="02010600030101010101" pitchFamily="2" charset="-122"/>
                <a:cs typeface="Arial" panose="020B0604020202020204" pitchFamily="34" charset="0"/>
              </a:rPr>
              <a:t>是撒旦，使到他的出现充满能力，使他摆出种种异能、神迹和骗人的奇事，</a:t>
            </a:r>
            <a:r>
              <a:rPr lang="en-US" sz="2400" baseline="30000">
                <a:effectLst/>
                <a:latin typeface="SimSun" panose="02010600030101010101" pitchFamily="2" charset="-122"/>
                <a:cs typeface="Arial" panose="020B0604020202020204" pitchFamily="34" charset="0"/>
              </a:rPr>
              <a:t>10 </a:t>
            </a:r>
            <a:r>
              <a:rPr lang="zh-CN" sz="2400">
                <a:effectLst/>
                <a:ea typeface="SimSun" panose="02010600030101010101" pitchFamily="2" charset="-122"/>
                <a:cs typeface="Arial" panose="020B0604020202020204" pitchFamily="34" charset="0"/>
              </a:rPr>
              <a:t>对那些快要灭亡的人施尽不义的诡计；只因他们不肯接受对真理的爱而挽救自己。</a:t>
            </a:r>
            <a:r>
              <a:rPr lang="en-US" sz="2400" baseline="30000">
                <a:effectLst/>
                <a:latin typeface="SimSun" panose="02010600030101010101" pitchFamily="2" charset="-122"/>
                <a:cs typeface="Arial" panose="020B0604020202020204" pitchFamily="34" charset="0"/>
              </a:rPr>
              <a:t>11 </a:t>
            </a:r>
            <a:r>
              <a:rPr lang="zh-CN" sz="2400">
                <a:effectLst/>
                <a:ea typeface="SimSun" panose="02010600030101010101" pitchFamily="2" charset="-122"/>
                <a:cs typeface="Arial" panose="020B0604020202020204" pitchFamily="34" charset="0"/>
              </a:rPr>
              <a:t>故此，神就令错谬的思想</a:t>
            </a:r>
            <a:r>
              <a:rPr lang="zh-CN" altLang="en-US" sz="2400">
                <a:effectLst/>
                <a:ea typeface="SimSun" panose="02010600030101010101" pitchFamily="2" charset="-122"/>
                <a:cs typeface="Arial" panose="020B0604020202020204" pitchFamily="34" charset="0"/>
              </a:rPr>
              <a:t>运</a:t>
            </a:r>
            <a:r>
              <a:rPr lang="zh-CN" sz="2400">
                <a:effectLst/>
                <a:ea typeface="SimSun" panose="02010600030101010101" pitchFamily="2" charset="-122"/>
                <a:cs typeface="Arial" panose="020B0604020202020204" pitchFamily="34" charset="0"/>
              </a:rPr>
              <a:t>行在他们当中，任其信从谎言，</a:t>
            </a:r>
            <a:r>
              <a:rPr lang="en-US" sz="2400" baseline="30000">
                <a:effectLst/>
                <a:latin typeface="SimSun" panose="02010600030101010101" pitchFamily="2" charset="-122"/>
                <a:cs typeface="Arial" panose="020B0604020202020204" pitchFamily="34" charset="0"/>
              </a:rPr>
              <a:t>12 </a:t>
            </a:r>
            <a:r>
              <a:rPr lang="zh-CN" sz="2400">
                <a:effectLst/>
                <a:ea typeface="SimSun" panose="02010600030101010101" pitchFamily="2" charset="-122"/>
                <a:cs typeface="Arial" panose="020B0604020202020204" pitchFamily="34" charset="0"/>
              </a:rPr>
              <a:t>为了把所有不信从真理，倒喜欢不义的人都定罪。</a:t>
            </a:r>
            <a:endParaRPr lang="zh-CN" altLang="en-US" sz="2400">
              <a:effectLst/>
              <a:latin typeface="SimSun" panose="02010600030101010101" pitchFamily="2" charset="-122"/>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4024201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Romans </a:t>
            </a:r>
            <a:r>
              <a:rPr lang="en-US" altLang="zh-CN" sz="2000" kern="1400" spc="-50">
                <a:effectLst/>
                <a:ea typeface="SimSun" panose="02010600030101010101" pitchFamily="2" charset="-122"/>
                <a:cs typeface="Times New Roman" panose="02020603050405020304" pitchFamily="18" charset="0"/>
              </a:rPr>
              <a:t>13:8-10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罗马书</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13:8-10</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64264"/>
            <a:ext cx="10997966" cy="6020426"/>
          </a:xfrm>
        </p:spPr>
        <p:txBody>
          <a:bodyPr>
            <a:noAutofit/>
          </a:bodyPr>
          <a:lstStyle/>
          <a:p>
            <a:pPr marL="0" indent="0">
              <a:lnSpc>
                <a:spcPts val="5000"/>
              </a:lnSpc>
              <a:buNone/>
            </a:pPr>
            <a:r>
              <a:rPr lang="en-US" sz="2400" baseline="30000">
                <a:effectLst/>
                <a:latin typeface="SimSun" panose="02010600030101010101" pitchFamily="2" charset="-122"/>
                <a:cs typeface="Arial" panose="020B0604020202020204" pitchFamily="34" charset="0"/>
              </a:rPr>
              <a:t>8 </a:t>
            </a:r>
            <a:r>
              <a:rPr lang="zh-CN" sz="2400">
                <a:effectLst/>
                <a:ea typeface="SimSun" panose="02010600030101010101" pitchFamily="2" charset="-122"/>
                <a:cs typeface="Arial" panose="020B0604020202020204" pitchFamily="34" charset="0"/>
              </a:rPr>
              <a:t>凡事都不要亏负人，除了彼此相爱，因为</a:t>
            </a:r>
            <a:r>
              <a:rPr lang="zh-CN" sz="2400" b="1">
                <a:solidFill>
                  <a:srgbClr val="C00000"/>
                </a:solidFill>
                <a:effectLst/>
                <a:ea typeface="SimSun" panose="02010600030101010101" pitchFamily="2" charset="-122"/>
                <a:cs typeface="Arial" panose="020B0604020202020204" pitchFamily="34" charset="0"/>
              </a:rPr>
              <a:t>爱</a:t>
            </a:r>
            <a:r>
              <a:rPr lang="zh-CN" sz="2400">
                <a:effectLst/>
                <a:ea typeface="SimSun" panose="02010600030101010101" pitchFamily="2" charset="-122"/>
                <a:cs typeface="Arial" panose="020B0604020202020204" pitchFamily="34" charset="0"/>
              </a:rPr>
              <a:t>别人就</a:t>
            </a:r>
            <a:r>
              <a:rPr lang="zh-CN" sz="2400" b="1">
                <a:solidFill>
                  <a:srgbClr val="C00000"/>
                </a:solidFill>
                <a:effectLst/>
                <a:ea typeface="SimSun" panose="02010600030101010101" pitchFamily="2" charset="-122"/>
                <a:cs typeface="Arial" panose="020B0604020202020204" pitchFamily="34" charset="0"/>
              </a:rPr>
              <a:t>成全律法</a:t>
            </a:r>
            <a:r>
              <a:rPr lang="zh-CN" sz="2400">
                <a:effectLst/>
                <a:ea typeface="SimSun" panose="02010600030101010101" pitchFamily="2" charset="-122"/>
                <a:cs typeface="Arial" panose="020B0604020202020204" pitchFamily="34" charset="0"/>
              </a:rPr>
              <a:t>。</a:t>
            </a:r>
            <a:r>
              <a:rPr lang="en-US" sz="2400" baseline="30000">
                <a:effectLst/>
                <a:latin typeface="SimSun" panose="02010600030101010101" pitchFamily="2" charset="-122"/>
                <a:cs typeface="Arial" panose="020B0604020202020204" pitchFamily="34" charset="0"/>
              </a:rPr>
              <a:t>9 </a:t>
            </a:r>
            <a:r>
              <a:rPr lang="zh-CN" sz="2400">
                <a:effectLst/>
                <a:ea typeface="SimSun" panose="02010600030101010101" pitchFamily="2" charset="-122"/>
                <a:cs typeface="Arial" panose="020B0604020202020204" pitchFamily="34" charset="0"/>
              </a:rPr>
              <a:t>其实全部的诫命，诸如不可奸淫，不可杀人，不可偷盗，不可贪心等等，都包含在这一条里：你要爱你的邻舍如爱自己。</a:t>
            </a:r>
            <a:r>
              <a:rPr lang="en-US" sz="2400" baseline="30000">
                <a:effectLst/>
                <a:latin typeface="SimSun" panose="02010600030101010101" pitchFamily="2" charset="-122"/>
                <a:cs typeface="Arial" panose="020B0604020202020204" pitchFamily="34" charset="0"/>
              </a:rPr>
              <a:t>10 </a:t>
            </a:r>
            <a:r>
              <a:rPr lang="zh-CN" sz="2400">
                <a:effectLst/>
                <a:ea typeface="SimSun" panose="02010600030101010101" pitchFamily="2" charset="-122"/>
                <a:cs typeface="Arial" panose="020B0604020202020204" pitchFamily="34" charset="0"/>
              </a:rPr>
              <a:t>爱是不加害于人的，所以</a:t>
            </a:r>
            <a:r>
              <a:rPr lang="zh-CN" sz="2400" b="1">
                <a:solidFill>
                  <a:srgbClr val="C00000"/>
                </a:solidFill>
                <a:effectLst/>
                <a:ea typeface="SimSun" panose="02010600030101010101" pitchFamily="2" charset="-122"/>
                <a:cs typeface="Arial" panose="020B0604020202020204" pitchFamily="34" charset="0"/>
              </a:rPr>
              <a:t>爱</a:t>
            </a:r>
            <a:r>
              <a:rPr lang="zh-CN" sz="2400">
                <a:effectLst/>
                <a:ea typeface="SimSun" panose="02010600030101010101" pitchFamily="2" charset="-122"/>
                <a:cs typeface="Arial" panose="020B0604020202020204" pitchFamily="34" charset="0"/>
              </a:rPr>
              <a:t>就</a:t>
            </a:r>
            <a:r>
              <a:rPr lang="zh-CN" sz="2400" b="1">
                <a:solidFill>
                  <a:srgbClr val="C00000"/>
                </a:solidFill>
                <a:effectLst/>
                <a:ea typeface="SimSun" panose="02010600030101010101" pitchFamily="2" charset="-122"/>
                <a:cs typeface="Arial" panose="020B0604020202020204" pitchFamily="34" charset="0"/>
              </a:rPr>
              <a:t>成全律法</a:t>
            </a:r>
            <a:r>
              <a:rPr lang="zh-CN" sz="2400">
                <a:effectLst/>
                <a:ea typeface="SimSun" panose="02010600030101010101" pitchFamily="2" charset="-122"/>
                <a:cs typeface="Arial" panose="020B0604020202020204" pitchFamily="34" charset="0"/>
              </a:rPr>
              <a:t>。</a:t>
            </a:r>
            <a:endParaRPr lang="en-US" altLang="zh-CN" sz="2400">
              <a:effectLst/>
              <a:ea typeface="SimSun" panose="02010600030101010101" pitchFamily="2" charset="-122"/>
              <a:cs typeface="Arial" panose="020B0604020202020204" pitchFamily="34" charset="0"/>
            </a:endParaRPr>
          </a:p>
          <a:p>
            <a:pPr marL="0" indent="0">
              <a:lnSpc>
                <a:spcPts val="5000"/>
              </a:lnSpc>
              <a:buNone/>
            </a:pPr>
            <a:endParaRPr lang="en-GB" altLang="zh-CN" sz="2400">
              <a:effectLst/>
              <a:ea typeface="SimSun" panose="02010600030101010101" pitchFamily="2" charset="-122"/>
              <a:cs typeface="Arial" panose="020B0604020202020204" pitchFamily="34" charset="0"/>
            </a:endParaRPr>
          </a:p>
          <a:p>
            <a:pPr marL="0" indent="0">
              <a:lnSpc>
                <a:spcPts val="3500"/>
              </a:lnSpc>
              <a:buNone/>
            </a:pPr>
            <a:r>
              <a:rPr lang="en-GB" sz="2400" b="0" i="0" u="none" strike="noStrike" baseline="30000">
                <a:latin typeface="Calibri" panose="020F0502020204030204" pitchFamily="34" charset="0"/>
              </a:rPr>
              <a:t>8</a:t>
            </a:r>
            <a:r>
              <a:rPr lang="en-GB" sz="2400" b="0" i="0" u="none" strike="noStrike" baseline="0">
                <a:latin typeface="Calibri" panose="020F0502020204030204" pitchFamily="34" charset="0"/>
              </a:rPr>
              <a:t> Owe nothing to anyone, except to love one another; for the one who loves another has </a:t>
            </a:r>
            <a:r>
              <a:rPr lang="en-GB" sz="2400" b="0" i="0" u="none" strike="noStrike" baseline="0">
                <a:solidFill>
                  <a:srgbClr val="C00000"/>
                </a:solidFill>
                <a:latin typeface="Calibri" panose="020F0502020204030204" pitchFamily="34" charset="0"/>
              </a:rPr>
              <a:t>fulfilled the Law</a:t>
            </a:r>
            <a:r>
              <a:rPr lang="en-GB" sz="2400" b="0" i="0" u="none" strike="noStrike" baseline="0">
                <a:latin typeface="Calibri" panose="020F0502020204030204" pitchFamily="34" charset="0"/>
              </a:rPr>
              <a:t>. </a:t>
            </a:r>
            <a:r>
              <a:rPr lang="en-GB" sz="2400" b="0" i="0" u="none" strike="noStrike" baseline="30000">
                <a:latin typeface="Calibri" panose="020F0502020204030204" pitchFamily="34" charset="0"/>
              </a:rPr>
              <a:t>9</a:t>
            </a:r>
            <a:r>
              <a:rPr lang="en-GB" sz="2400" b="0" i="0" u="none" strike="noStrike" baseline="0">
                <a:latin typeface="Calibri" panose="020F0502020204030204" pitchFamily="34" charset="0"/>
              </a:rPr>
              <a:t> The commandments, “You shall not commit adultery; you shall not kill; you shall not steal; you shall not covet,” and whatever other commandment there may be, are summed up in this saying, namely, “You shall love your neighbor as yourself. ” </a:t>
            </a:r>
            <a:r>
              <a:rPr lang="en-GB" sz="2400" b="0" i="0" u="none" strike="noStrike" baseline="30000">
                <a:latin typeface="Calibri" panose="020F0502020204030204" pitchFamily="34" charset="0"/>
              </a:rPr>
              <a:t>10</a:t>
            </a:r>
            <a:r>
              <a:rPr lang="en-GB" sz="2400" b="0" i="0" u="none" strike="noStrike" baseline="0">
                <a:latin typeface="Calibri" panose="020F0502020204030204" pitchFamily="34" charset="0"/>
              </a:rPr>
              <a:t> Love does no evil to the neighbor; hence, love is the </a:t>
            </a:r>
            <a:r>
              <a:rPr lang="en-GB" sz="2400" b="0" i="0" u="none" strike="noStrike" baseline="0">
                <a:solidFill>
                  <a:srgbClr val="C00000"/>
                </a:solidFill>
                <a:latin typeface="Calibri" panose="020F0502020204030204" pitchFamily="34" charset="0"/>
              </a:rPr>
              <a:t>fulfillment of the Law</a:t>
            </a:r>
            <a:r>
              <a:rPr lang="en-GB" sz="2400" b="0" i="0" u="none" strike="noStrike" baseline="0">
                <a:latin typeface="Calibri" panose="020F0502020204030204" pitchFamily="34" charset="0"/>
              </a:rPr>
              <a:t>. </a:t>
            </a:r>
            <a:endParaRPr lang="en-GB" sz="2400"/>
          </a:p>
        </p:txBody>
      </p:sp>
    </p:spTree>
    <p:extLst>
      <p:ext uri="{BB962C8B-B14F-4D97-AF65-F5344CB8AC3E}">
        <p14:creationId xmlns:p14="http://schemas.microsoft.com/office/powerpoint/2010/main" val="11271601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Galatians </a:t>
            </a:r>
            <a:r>
              <a:rPr lang="en-US" altLang="zh-CN" sz="2000" kern="1400" spc="-50">
                <a:effectLst/>
                <a:ea typeface="SimSun" panose="02010600030101010101" pitchFamily="2" charset="-122"/>
                <a:cs typeface="Times New Roman" panose="02020603050405020304" pitchFamily="18" charset="0"/>
              </a:rPr>
              <a:t>5:2-6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加拉太书</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5:2-6</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64264"/>
            <a:ext cx="10997966" cy="6020426"/>
          </a:xfrm>
        </p:spPr>
        <p:txBody>
          <a:bodyPr>
            <a:noAutofit/>
          </a:bodyPr>
          <a:lstStyle/>
          <a:p>
            <a:pPr marL="0" indent="0">
              <a:lnSpc>
                <a:spcPts val="5000"/>
              </a:lnSpc>
              <a:buNone/>
            </a:pPr>
            <a:r>
              <a:rPr lang="en-US" sz="2400" baseline="30000">
                <a:effectLst/>
                <a:latin typeface="SimSun" panose="02010600030101010101" pitchFamily="2" charset="-122"/>
                <a:cs typeface="Arial" panose="020B0604020202020204" pitchFamily="34" charset="0"/>
              </a:rPr>
              <a:t>2 </a:t>
            </a:r>
            <a:r>
              <a:rPr lang="zh-CN" sz="2400">
                <a:effectLst/>
                <a:ea typeface="SimSun" panose="02010600030101010101" pitchFamily="2" charset="-122"/>
                <a:cs typeface="Arial" panose="020B0604020202020204" pitchFamily="34" charset="0"/>
              </a:rPr>
              <a:t>听着！我</a:t>
            </a:r>
            <a:r>
              <a:rPr lang="zh-CN" altLang="en-US" sz="2400">
                <a:effectLst/>
                <a:ea typeface="SimSun" panose="02010600030101010101" pitchFamily="2" charset="-122"/>
                <a:cs typeface="Arial" panose="020B0604020202020204" pitchFamily="34" charset="0"/>
              </a:rPr>
              <a:t>、</a:t>
            </a:r>
            <a:r>
              <a:rPr lang="zh-CN" sz="2400">
                <a:effectLst/>
                <a:ea typeface="SimSun" panose="02010600030101010101" pitchFamily="2" charset="-122"/>
                <a:cs typeface="Arial" panose="020B0604020202020204" pitchFamily="34" charset="0"/>
              </a:rPr>
              <a:t>保罗告诉你们，如果你们接受割礼，基督与你们就毫无益处！</a:t>
            </a:r>
            <a:r>
              <a:rPr lang="en-US" sz="2400" baseline="30000">
                <a:effectLst/>
                <a:latin typeface="SimSun" panose="02010600030101010101" pitchFamily="2" charset="-122"/>
                <a:cs typeface="Arial" panose="020B0604020202020204" pitchFamily="34" charset="0"/>
              </a:rPr>
              <a:t>3 </a:t>
            </a:r>
            <a:r>
              <a:rPr lang="zh-CN" sz="2400">
                <a:effectLst/>
                <a:ea typeface="SimSun" panose="02010600030101010101" pitchFamily="2" charset="-122"/>
                <a:cs typeface="Arial" panose="020B0604020202020204" pitchFamily="34" charset="0"/>
              </a:rPr>
              <a:t>我再一次郑重声明：凡受割礼的人，就有义务遵行</a:t>
            </a:r>
            <a:r>
              <a:rPr lang="zh-CN" sz="2400" b="1">
                <a:solidFill>
                  <a:srgbClr val="C00000"/>
                </a:solidFill>
                <a:effectLst/>
                <a:ea typeface="SimSun" panose="02010600030101010101" pitchFamily="2" charset="-122"/>
                <a:cs typeface="Arial" panose="020B0604020202020204" pitchFamily="34" charset="0"/>
              </a:rPr>
              <a:t>全部律法</a:t>
            </a:r>
            <a:r>
              <a:rPr lang="zh-CN" sz="2400">
                <a:effectLst/>
                <a:ea typeface="SimSun" panose="02010600030101010101" pitchFamily="2" charset="-122"/>
                <a:cs typeface="Arial" panose="020B0604020202020204" pitchFamily="34" charset="0"/>
              </a:rPr>
              <a:t>！</a:t>
            </a:r>
            <a:r>
              <a:rPr lang="en-US" sz="2400" baseline="30000">
                <a:effectLst/>
                <a:latin typeface="SimSun" panose="02010600030101010101" pitchFamily="2" charset="-122"/>
                <a:cs typeface="Arial" panose="020B0604020202020204" pitchFamily="34" charset="0"/>
              </a:rPr>
              <a:t>4 </a:t>
            </a:r>
            <a:r>
              <a:rPr lang="zh-CN" sz="2400">
                <a:effectLst/>
                <a:ea typeface="SimSun" panose="02010600030101010101" pitchFamily="2" charset="-122"/>
                <a:cs typeface="Arial" panose="020B0604020202020204" pitchFamily="34" charset="0"/>
              </a:rPr>
              <a:t>你们这些靠律法成义的人，是与基督隔绝，从恩典中坠落了！</a:t>
            </a:r>
            <a:r>
              <a:rPr lang="en-US" sz="2400" baseline="30000">
                <a:effectLst/>
                <a:latin typeface="SimSun" panose="02010600030101010101" pitchFamily="2" charset="-122"/>
                <a:cs typeface="Arial" panose="020B0604020202020204" pitchFamily="34" charset="0"/>
              </a:rPr>
              <a:t>5 </a:t>
            </a:r>
            <a:r>
              <a:rPr lang="zh-CN" sz="2400">
                <a:effectLst/>
                <a:ea typeface="SimSun" panose="02010600030101010101" pitchFamily="2" charset="-122"/>
                <a:cs typeface="Arial" panose="020B0604020202020204" pitchFamily="34" charset="0"/>
              </a:rPr>
              <a:t>而我们是</a:t>
            </a:r>
            <a:r>
              <a:rPr lang="zh-CN" sz="2400" b="1">
                <a:solidFill>
                  <a:srgbClr val="C00000"/>
                </a:solidFill>
                <a:effectLst/>
                <a:ea typeface="SimSun" panose="02010600030101010101" pitchFamily="2" charset="-122"/>
                <a:cs typeface="Arial" panose="020B0604020202020204" pitchFamily="34" charset="0"/>
              </a:rPr>
              <a:t>靠圣灵</a:t>
            </a:r>
            <a:r>
              <a:rPr lang="zh-CN" sz="2400">
                <a:effectLst/>
                <a:ea typeface="SimSun" panose="02010600030101010101" pitchFamily="2" charset="-122"/>
                <a:cs typeface="Arial" panose="020B0604020202020204" pitchFamily="34" charset="0"/>
              </a:rPr>
              <a:t>，借着信，热切地等候所盼</a:t>
            </a:r>
            <a:r>
              <a:rPr lang="zh-CN" sz="2400" b="1">
                <a:solidFill>
                  <a:srgbClr val="C00000"/>
                </a:solidFill>
                <a:effectLst/>
                <a:ea typeface="SimSun" panose="02010600030101010101" pitchFamily="2" charset="-122"/>
                <a:cs typeface="Arial" panose="020B0604020202020204" pitchFamily="34" charset="0"/>
              </a:rPr>
              <a:t>望</a:t>
            </a:r>
            <a:r>
              <a:rPr lang="zh-CN" sz="2400">
                <a:effectLst/>
                <a:ea typeface="SimSun" panose="02010600030101010101" pitchFamily="2" charset="-122"/>
                <a:cs typeface="Arial" panose="020B0604020202020204" pitchFamily="34" charset="0"/>
              </a:rPr>
              <a:t>的义。</a:t>
            </a:r>
            <a:r>
              <a:rPr lang="en-US" sz="2400" baseline="30000">
                <a:effectLst/>
                <a:latin typeface="SimSun" panose="02010600030101010101" pitchFamily="2" charset="-122"/>
                <a:cs typeface="Arial" panose="020B0604020202020204" pitchFamily="34" charset="0"/>
              </a:rPr>
              <a:t>6 </a:t>
            </a:r>
            <a:r>
              <a:rPr lang="zh-CN" sz="2400">
                <a:effectLst/>
                <a:ea typeface="SimSun" panose="02010600030101010101" pitchFamily="2" charset="-122"/>
                <a:cs typeface="Arial" panose="020B0604020202020204" pitchFamily="34" charset="0"/>
              </a:rPr>
              <a:t>因为在基督耶稣以内，受割礼或不受割礼，都没有用处，唯有那借着</a:t>
            </a:r>
            <a:r>
              <a:rPr lang="zh-CN" sz="2400" b="1">
                <a:solidFill>
                  <a:srgbClr val="C00000"/>
                </a:solidFill>
                <a:effectLst/>
                <a:ea typeface="SimSun" panose="02010600030101010101" pitchFamily="2" charset="-122"/>
                <a:cs typeface="Arial" panose="020B0604020202020204" pitchFamily="34" charset="0"/>
              </a:rPr>
              <a:t>爱</a:t>
            </a:r>
            <a:r>
              <a:rPr lang="zh-CN" sz="2400">
                <a:effectLst/>
                <a:ea typeface="SimSun" panose="02010600030101010101" pitchFamily="2" charset="-122"/>
                <a:cs typeface="Arial" panose="020B0604020202020204" pitchFamily="34" charset="0"/>
              </a:rPr>
              <a:t>表达出来的</a:t>
            </a:r>
            <a:r>
              <a:rPr lang="zh-CN" sz="2400" b="1">
                <a:solidFill>
                  <a:srgbClr val="C00000"/>
                </a:solidFill>
                <a:effectLst/>
                <a:ea typeface="SimSun" panose="02010600030101010101" pitchFamily="2" charset="-122"/>
                <a:cs typeface="Arial" panose="020B0604020202020204" pitchFamily="34" charset="0"/>
              </a:rPr>
              <a:t>信</a:t>
            </a:r>
            <a:r>
              <a:rPr lang="zh-CN" sz="2400">
                <a:effectLst/>
                <a:ea typeface="SimSun" panose="02010600030101010101" pitchFamily="2" charset="-122"/>
                <a:cs typeface="Arial" panose="020B0604020202020204" pitchFamily="34" charset="0"/>
              </a:rPr>
              <a:t>，才有用。</a:t>
            </a:r>
            <a:endParaRPr lang="en-GB" altLang="zh-CN" sz="2400">
              <a:effectLst/>
              <a:ea typeface="SimSun" panose="02010600030101010101" pitchFamily="2" charset="-122"/>
              <a:cs typeface="Arial" panose="020B0604020202020204" pitchFamily="34" charset="0"/>
            </a:endParaRPr>
          </a:p>
          <a:p>
            <a:pPr marL="0" indent="0" algn="l" rtl="0">
              <a:lnSpc>
                <a:spcPts val="3500"/>
              </a:lnSpc>
              <a:buNone/>
            </a:pPr>
            <a:r>
              <a:rPr lang="en-GB" sz="2400" b="0" i="0" u="none" strike="noStrike" baseline="30000">
                <a:latin typeface="Calibri" panose="020F0502020204030204" pitchFamily="34" charset="0"/>
              </a:rPr>
              <a:t>2</a:t>
            </a:r>
            <a:r>
              <a:rPr lang="en-GB" sz="2400" b="0" i="0" u="none" strike="noStrike" baseline="0">
                <a:latin typeface="Calibri" panose="020F0502020204030204" pitchFamily="34" charset="0"/>
              </a:rPr>
              <a:t> It is I, Paul, who am telling you that if you have yourselves circumcised, Christ will be of no benefit to you.  </a:t>
            </a:r>
            <a:r>
              <a:rPr lang="en-GB" sz="2400" b="0" i="0" u="none" strike="noStrike" baseline="30000">
                <a:latin typeface="Calibri" panose="020F0502020204030204" pitchFamily="34" charset="0"/>
              </a:rPr>
              <a:t>3</a:t>
            </a:r>
            <a:r>
              <a:rPr lang="en-GB" sz="2400" b="0" i="0" u="none" strike="noStrike" baseline="0">
                <a:latin typeface="Calibri" panose="020F0502020204030204" pitchFamily="34" charset="0"/>
              </a:rPr>
              <a:t> Once again I declare to every man who has himself circumcised that he is bound to observe the entire Law.  </a:t>
            </a:r>
            <a:r>
              <a:rPr lang="en-GB" sz="2400" b="0" i="0" u="none" strike="noStrike" baseline="30000">
                <a:latin typeface="Calibri" panose="020F0502020204030204" pitchFamily="34" charset="0"/>
              </a:rPr>
              <a:t>4</a:t>
            </a:r>
            <a:r>
              <a:rPr lang="en-GB" sz="2400" b="0" i="0" u="none" strike="noStrike" baseline="0">
                <a:latin typeface="Calibri" panose="020F0502020204030204" pitchFamily="34" charset="0"/>
              </a:rPr>
              <a:t> You are separated from Christ, you who are trying to be justified by Law; you have fallen from grace.  </a:t>
            </a:r>
            <a:r>
              <a:rPr lang="en-GB" sz="2400" b="0" i="0" u="none" strike="noStrike" baseline="30000">
                <a:latin typeface="Calibri" panose="020F0502020204030204" pitchFamily="34" charset="0"/>
              </a:rPr>
              <a:t>5</a:t>
            </a:r>
            <a:r>
              <a:rPr lang="en-GB" sz="2400" b="0" i="0" u="none" strike="noStrike" baseline="0">
                <a:latin typeface="Calibri" panose="020F0502020204030204" pitchFamily="34" charset="0"/>
              </a:rPr>
              <a:t> For </a:t>
            </a:r>
            <a:r>
              <a:rPr lang="en-GB" sz="2400" b="0" i="0" u="none" strike="noStrike" baseline="0">
                <a:solidFill>
                  <a:srgbClr val="C00000"/>
                </a:solidFill>
                <a:latin typeface="Calibri" panose="020F0502020204030204" pitchFamily="34" charset="0"/>
              </a:rPr>
              <a:t>through the Spirit</a:t>
            </a:r>
            <a:r>
              <a:rPr lang="en-GB" sz="2400" b="0" i="0" u="none" strike="noStrike" baseline="0">
                <a:latin typeface="Calibri" panose="020F0502020204030204" pitchFamily="34" charset="0"/>
              </a:rPr>
              <a:t>, by faith, we await the </a:t>
            </a:r>
            <a:r>
              <a:rPr lang="en-GB" sz="2400" b="0" i="0" u="none" strike="noStrike" baseline="0">
                <a:solidFill>
                  <a:srgbClr val="C00000"/>
                </a:solidFill>
                <a:latin typeface="Calibri" panose="020F0502020204030204" pitchFamily="34" charset="0"/>
              </a:rPr>
              <a:t>hope</a:t>
            </a:r>
            <a:r>
              <a:rPr lang="en-GB" sz="2400" b="0" i="0" u="none" strike="noStrike" baseline="0">
                <a:latin typeface="Calibri" panose="020F0502020204030204" pitchFamily="34" charset="0"/>
              </a:rPr>
              <a:t> of righteousness.  </a:t>
            </a:r>
            <a:r>
              <a:rPr lang="en-GB" sz="2400" b="0" i="0" u="none" strike="noStrike" baseline="30000">
                <a:latin typeface="Calibri" panose="020F0502020204030204" pitchFamily="34" charset="0"/>
              </a:rPr>
              <a:t>6</a:t>
            </a:r>
            <a:r>
              <a:rPr lang="en-GB" sz="2400" b="0" i="0" u="none" strike="noStrike" baseline="0">
                <a:latin typeface="Calibri" panose="020F0502020204030204" pitchFamily="34" charset="0"/>
              </a:rPr>
              <a:t> For in Christ Jesus, neither circumcision nor uncircumcision counts for anything, but only </a:t>
            </a:r>
            <a:r>
              <a:rPr lang="en-GB" sz="2400" b="0" i="0" u="none" strike="noStrike" baseline="0">
                <a:solidFill>
                  <a:srgbClr val="C00000"/>
                </a:solidFill>
                <a:latin typeface="Calibri" panose="020F0502020204030204" pitchFamily="34" charset="0"/>
              </a:rPr>
              <a:t>faith</a:t>
            </a:r>
            <a:r>
              <a:rPr lang="en-GB" sz="2400" b="0" i="0" u="none" strike="noStrike" baseline="0">
                <a:latin typeface="Calibri" panose="020F0502020204030204" pitchFamily="34" charset="0"/>
              </a:rPr>
              <a:t> working through </a:t>
            </a:r>
            <a:r>
              <a:rPr lang="en-GB" sz="2400" b="0" i="0" u="none" strike="noStrike" baseline="0">
                <a:solidFill>
                  <a:srgbClr val="C00000"/>
                </a:solidFill>
                <a:latin typeface="Calibri" panose="020F0502020204030204" pitchFamily="34" charset="0"/>
              </a:rPr>
              <a:t>love</a:t>
            </a:r>
            <a:r>
              <a:rPr lang="en-GB" sz="2400" b="0" i="0" u="none" strike="noStrike" baseline="0">
                <a:latin typeface="Calibri" panose="020F0502020204030204" pitchFamily="34" charset="0"/>
              </a:rPr>
              <a:t>.</a:t>
            </a:r>
            <a:endParaRPr lang="en-GB" sz="2400"/>
          </a:p>
        </p:txBody>
      </p:sp>
    </p:spTree>
    <p:extLst>
      <p:ext uri="{BB962C8B-B14F-4D97-AF65-F5344CB8AC3E}">
        <p14:creationId xmlns:p14="http://schemas.microsoft.com/office/powerpoint/2010/main" val="2907946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a typeface="SimSun" panose="02010600030101010101" pitchFamily="2" charset="-122"/>
                <a:cs typeface="Times New Roman" panose="02020603050405020304" pitchFamily="18" charset="0"/>
              </a:rPr>
              <a:t>Galati</a:t>
            </a:r>
            <a:r>
              <a:rPr lang="en-GB" altLang="zh-CN" sz="2000" kern="1400" spc="-50">
                <a:effectLst/>
                <a:ea typeface="SimSun" panose="02010600030101010101" pitchFamily="2" charset="-122"/>
                <a:cs typeface="Times New Roman" panose="02020603050405020304" pitchFamily="18" charset="0"/>
              </a:rPr>
              <a:t>ans 5:</a:t>
            </a:r>
            <a:r>
              <a:rPr lang="en-US" altLang="zh-CN" sz="2000" kern="1400" spc="-50">
                <a:effectLst/>
                <a:ea typeface="SimSun" panose="02010600030101010101" pitchFamily="2" charset="-122"/>
                <a:cs typeface="Times New Roman" panose="02020603050405020304" pitchFamily="18" charset="0"/>
              </a:rPr>
              <a:t>13-15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加拉太书</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5:13-15</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64264"/>
            <a:ext cx="10997966" cy="6020426"/>
          </a:xfrm>
        </p:spPr>
        <p:txBody>
          <a:bodyPr>
            <a:noAutofit/>
          </a:bodyPr>
          <a:lstStyle/>
          <a:p>
            <a:pPr marL="0" indent="0">
              <a:lnSpc>
                <a:spcPts val="5000"/>
              </a:lnSpc>
              <a:buNone/>
            </a:pPr>
            <a:r>
              <a:rPr lang="en-US" sz="2400" baseline="30000">
                <a:effectLst/>
                <a:latin typeface="SimSun" panose="02010600030101010101" pitchFamily="2" charset="-122"/>
                <a:cs typeface="Arial" panose="020B0604020202020204" pitchFamily="34" charset="0"/>
              </a:rPr>
              <a:t>13 </a:t>
            </a:r>
            <a:r>
              <a:rPr lang="zh-CN" sz="2400">
                <a:effectLst/>
                <a:ea typeface="SimSun" panose="02010600030101010101" pitchFamily="2" charset="-122"/>
                <a:cs typeface="Arial" panose="020B0604020202020204" pitchFamily="34" charset="0"/>
              </a:rPr>
              <a:t>你们已蒙召得自由，兄弟们，莫让那自由给肉体一个放纵的机会，总要凭着爱，互相服事。</a:t>
            </a:r>
            <a:r>
              <a:rPr lang="en-US" sz="2400" baseline="30000">
                <a:effectLst/>
                <a:latin typeface="SimSun" panose="02010600030101010101" pitchFamily="2" charset="-122"/>
                <a:cs typeface="Arial" panose="020B0604020202020204" pitchFamily="34" charset="0"/>
              </a:rPr>
              <a:t>14 </a:t>
            </a:r>
            <a:r>
              <a:rPr lang="zh-CN" sz="2400">
                <a:effectLst/>
                <a:ea typeface="SimSun" panose="02010600030101010101" pitchFamily="2" charset="-122"/>
                <a:cs typeface="Arial" panose="020B0604020202020204" pitchFamily="34" charset="0"/>
              </a:rPr>
              <a:t>因为</a:t>
            </a:r>
            <a:r>
              <a:rPr lang="zh-CN" sz="2400" b="1">
                <a:solidFill>
                  <a:srgbClr val="C00000"/>
                </a:solidFill>
                <a:effectLst/>
                <a:ea typeface="SimSun" panose="02010600030101010101" pitchFamily="2" charset="-122"/>
                <a:cs typeface="Arial" panose="020B0604020202020204" pitchFamily="34" charset="0"/>
              </a:rPr>
              <a:t>全部律法</a:t>
            </a:r>
            <a:r>
              <a:rPr lang="zh-CN" sz="2400">
                <a:effectLst/>
                <a:ea typeface="SimSun" panose="02010600030101010101" pitchFamily="2" charset="-122"/>
                <a:cs typeface="Arial" panose="020B0604020202020204" pitchFamily="34" charset="0"/>
              </a:rPr>
              <a:t>一句话就可以概括：你要</a:t>
            </a:r>
            <a:r>
              <a:rPr lang="zh-CN" sz="2400" b="1">
                <a:solidFill>
                  <a:srgbClr val="C00000"/>
                </a:solidFill>
                <a:effectLst/>
                <a:ea typeface="SimSun" panose="02010600030101010101" pitchFamily="2" charset="-122"/>
                <a:cs typeface="Arial" panose="020B0604020202020204" pitchFamily="34" charset="0"/>
              </a:rPr>
              <a:t>爱邻人如爱自己</a:t>
            </a:r>
            <a:r>
              <a:rPr lang="zh-CN" sz="2400">
                <a:effectLst/>
                <a:ea typeface="SimSun" panose="02010600030101010101" pitchFamily="2" charset="-122"/>
                <a:cs typeface="Arial" panose="020B0604020202020204" pitchFamily="34" charset="0"/>
              </a:rPr>
              <a:t>。</a:t>
            </a:r>
            <a:r>
              <a:rPr lang="en-US" sz="2400" baseline="30000">
                <a:effectLst/>
                <a:latin typeface="SimSun" panose="02010600030101010101" pitchFamily="2" charset="-122"/>
                <a:cs typeface="Arial" panose="020B0604020202020204" pitchFamily="34" charset="0"/>
              </a:rPr>
              <a:t>15 </a:t>
            </a:r>
            <a:r>
              <a:rPr lang="zh-CN" sz="2400">
                <a:effectLst/>
                <a:ea typeface="SimSun" panose="02010600030101010101" pitchFamily="2" charset="-122"/>
                <a:cs typeface="Arial" panose="020B0604020202020204" pitchFamily="34" charset="0"/>
              </a:rPr>
              <a:t>倘若你们相咬相吞，当心，恐怕彼此都要毁灭了！</a:t>
            </a:r>
            <a:endParaRPr lang="en-US" altLang="zh-CN" sz="2400">
              <a:effectLst/>
              <a:ea typeface="SimSun" panose="02010600030101010101" pitchFamily="2" charset="-122"/>
              <a:cs typeface="Arial" panose="020B0604020202020204" pitchFamily="34" charset="0"/>
            </a:endParaRPr>
          </a:p>
          <a:p>
            <a:pPr marL="0" indent="0">
              <a:lnSpc>
                <a:spcPts val="5000"/>
              </a:lnSpc>
              <a:buNone/>
            </a:pPr>
            <a:endParaRPr lang="en-GB" altLang="zh-CN" sz="2400">
              <a:effectLst/>
              <a:ea typeface="SimSun" panose="02010600030101010101" pitchFamily="2" charset="-122"/>
              <a:cs typeface="Arial" panose="020B0604020202020204" pitchFamily="34" charset="0"/>
            </a:endParaRPr>
          </a:p>
          <a:p>
            <a:pPr marL="0" indent="0">
              <a:lnSpc>
                <a:spcPts val="3500"/>
              </a:lnSpc>
              <a:buNone/>
            </a:pPr>
            <a:r>
              <a:rPr lang="en-GB" sz="2400" b="0" i="0" u="none" strike="noStrike" baseline="30000">
                <a:latin typeface="Calibri" panose="020F0502020204030204" pitchFamily="34" charset="0"/>
              </a:rPr>
              <a:t>13 </a:t>
            </a:r>
            <a:r>
              <a:rPr lang="en-GB" sz="2400" b="0" i="0" u="none" strike="noStrike" baseline="0">
                <a:latin typeface="Calibri" panose="020F0502020204030204" pitchFamily="34" charset="0"/>
              </a:rPr>
              <a:t>For you were called for freedom, brothers. But do not use this freedom as an opportunity for the flesh; rather, serve one another through love. </a:t>
            </a:r>
            <a:r>
              <a:rPr lang="en-GB" sz="2400" b="0" i="0" u="none" strike="noStrike" baseline="30000">
                <a:latin typeface="Calibri" panose="020F0502020204030204" pitchFamily="34" charset="0"/>
              </a:rPr>
              <a:t>14</a:t>
            </a:r>
            <a:r>
              <a:rPr lang="en-GB" sz="2400" b="0" i="0" u="none" strike="noStrike" baseline="0">
                <a:latin typeface="Calibri" panose="020F0502020204030204" pitchFamily="34" charset="0"/>
              </a:rPr>
              <a:t> For </a:t>
            </a:r>
            <a:r>
              <a:rPr lang="en-GB" sz="2400" b="0" i="0" u="none" strike="noStrike" baseline="0">
                <a:solidFill>
                  <a:srgbClr val="C00000"/>
                </a:solidFill>
                <a:latin typeface="Calibri" panose="020F0502020204030204" pitchFamily="34" charset="0"/>
              </a:rPr>
              <a:t>the whole </a:t>
            </a:r>
            <a:r>
              <a:rPr lang="en-GB" sz="2400">
                <a:solidFill>
                  <a:srgbClr val="C00000"/>
                </a:solidFill>
                <a:latin typeface="Calibri" panose="020F0502020204030204" pitchFamily="34" charset="0"/>
              </a:rPr>
              <a:t>L</a:t>
            </a:r>
            <a:r>
              <a:rPr lang="en-GB" sz="2400" b="0" i="0" u="none" strike="noStrike" baseline="0">
                <a:solidFill>
                  <a:srgbClr val="C00000"/>
                </a:solidFill>
                <a:latin typeface="Calibri" panose="020F0502020204030204" pitchFamily="34" charset="0"/>
              </a:rPr>
              <a:t>aw</a:t>
            </a:r>
            <a:r>
              <a:rPr lang="en-GB" sz="2400" b="0" i="0" u="none" strike="noStrike" baseline="0">
                <a:latin typeface="Calibri" panose="020F0502020204030204" pitchFamily="34" charset="0"/>
              </a:rPr>
              <a:t> </a:t>
            </a:r>
            <a:r>
              <a:rPr lang="en-GB" sz="2400" i="0" u="none" strike="noStrike" baseline="0">
                <a:solidFill>
                  <a:srgbClr val="C00000"/>
                </a:solidFill>
                <a:latin typeface="Calibri" panose="020F0502020204030204" pitchFamily="34" charset="0"/>
              </a:rPr>
              <a:t>is fulfilled </a:t>
            </a:r>
            <a:r>
              <a:rPr lang="en-GB" sz="2400" b="0" i="0" u="none" strike="noStrike" baseline="0">
                <a:latin typeface="Calibri" panose="020F0502020204030204" pitchFamily="34" charset="0"/>
              </a:rPr>
              <a:t>in one statement, namely, “You shall </a:t>
            </a:r>
            <a:r>
              <a:rPr lang="en-GB" sz="2400" b="0" i="0" u="none" strike="noStrike" baseline="0">
                <a:solidFill>
                  <a:srgbClr val="C00000"/>
                </a:solidFill>
                <a:latin typeface="Calibri" panose="020F0502020204030204" pitchFamily="34" charset="0"/>
              </a:rPr>
              <a:t>love your neighbor as yourself</a:t>
            </a:r>
            <a:r>
              <a:rPr lang="en-GB" sz="2400" b="0" i="0" u="none" strike="noStrike" baseline="0">
                <a:latin typeface="Calibri" panose="020F0502020204030204" pitchFamily="34" charset="0"/>
              </a:rPr>
              <a:t>. ” </a:t>
            </a:r>
            <a:r>
              <a:rPr lang="en-GB" sz="2400" b="0" i="0" u="none" strike="noStrike" baseline="30000">
                <a:latin typeface="Calibri" panose="020F0502020204030204" pitchFamily="34" charset="0"/>
              </a:rPr>
              <a:t>15</a:t>
            </a:r>
            <a:r>
              <a:rPr lang="en-GB" sz="2400" b="0" i="0" u="none" strike="noStrike" baseline="0">
                <a:latin typeface="Calibri" panose="020F0502020204030204" pitchFamily="34" charset="0"/>
              </a:rPr>
              <a:t> But if you go on biting and devouring one another, beware that you are not consumed by one another. </a:t>
            </a:r>
            <a:endParaRPr lang="en-GB" sz="2400"/>
          </a:p>
        </p:txBody>
      </p:sp>
    </p:spTree>
    <p:extLst>
      <p:ext uri="{BB962C8B-B14F-4D97-AF65-F5344CB8AC3E}">
        <p14:creationId xmlns:p14="http://schemas.microsoft.com/office/powerpoint/2010/main" val="3466804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a typeface="SimSun" panose="02010600030101010101" pitchFamily="2" charset="-122"/>
                <a:cs typeface="Times New Roman" panose="02020603050405020304" pitchFamily="18" charset="0"/>
              </a:rPr>
              <a:t>Galati</a:t>
            </a:r>
            <a:r>
              <a:rPr lang="en-GB" altLang="zh-CN" sz="2000" kern="1400" spc="-50">
                <a:effectLst/>
                <a:ea typeface="SimSun" panose="02010600030101010101" pitchFamily="2" charset="-122"/>
                <a:cs typeface="Times New Roman" panose="02020603050405020304" pitchFamily="18" charset="0"/>
              </a:rPr>
              <a:t>ans 5:</a:t>
            </a:r>
            <a:r>
              <a:rPr lang="en-US" altLang="zh-CN" sz="2000" kern="1400" spc="-50">
                <a:effectLst/>
                <a:ea typeface="SimSun" panose="02010600030101010101" pitchFamily="2" charset="-122"/>
                <a:cs typeface="Times New Roman" panose="02020603050405020304" pitchFamily="18" charset="0"/>
              </a:rPr>
              <a:t>16-18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加拉太书</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5:16-18</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64264"/>
            <a:ext cx="10997966" cy="6020426"/>
          </a:xfrm>
        </p:spPr>
        <p:txBody>
          <a:bodyPr>
            <a:noAutofit/>
          </a:bodyPr>
          <a:lstStyle/>
          <a:p>
            <a:pPr marL="0" indent="0">
              <a:lnSpc>
                <a:spcPts val="5000"/>
              </a:lnSpc>
              <a:buNone/>
            </a:pPr>
            <a:r>
              <a:rPr lang="en-US" sz="2400" baseline="30000">
                <a:effectLst/>
                <a:latin typeface="SimSun" panose="02010600030101010101" pitchFamily="2" charset="-122"/>
                <a:cs typeface="Arial" panose="020B0604020202020204" pitchFamily="34" charset="0"/>
              </a:rPr>
              <a:t>16 </a:t>
            </a:r>
            <a:r>
              <a:rPr lang="zh-CN" sz="2400">
                <a:effectLst/>
                <a:ea typeface="SimSun" panose="02010600030101010101" pitchFamily="2" charset="-122"/>
                <a:cs typeface="Arial" panose="020B0604020202020204" pitchFamily="34" charset="0"/>
              </a:rPr>
              <a:t>我要说的是，应当顺着灵行事，你们就不必依从肉的情欲。</a:t>
            </a:r>
            <a:r>
              <a:rPr lang="en-US" sz="2400" baseline="30000">
                <a:effectLst/>
                <a:latin typeface="SimSun" panose="02010600030101010101" pitchFamily="2" charset="-122"/>
                <a:cs typeface="Arial" panose="020B0604020202020204" pitchFamily="34" charset="0"/>
              </a:rPr>
              <a:t>17 </a:t>
            </a:r>
            <a:r>
              <a:rPr lang="zh-CN" sz="2400">
                <a:effectLst/>
                <a:ea typeface="SimSun" panose="02010600030101010101" pitchFamily="2" charset="-122"/>
                <a:cs typeface="Arial" panose="020B0604020202020204" pitchFamily="34" charset="0"/>
              </a:rPr>
              <a:t>肉的欲望总是与灵相反，灵的欲望亦与肉敌对；两者彼此为敌，不让你做想做的事。</a:t>
            </a:r>
            <a:r>
              <a:rPr lang="en-US" sz="2400" baseline="30000">
                <a:effectLst/>
                <a:latin typeface="SimSun" panose="02010600030101010101" pitchFamily="2" charset="-122"/>
                <a:cs typeface="Arial" panose="020B0604020202020204" pitchFamily="34" charset="0"/>
              </a:rPr>
              <a:t>18 </a:t>
            </a:r>
            <a:r>
              <a:rPr lang="zh-CN" sz="2400">
                <a:effectLst/>
                <a:ea typeface="SimSun" panose="02010600030101010101" pitchFamily="2" charset="-122"/>
                <a:cs typeface="Arial" panose="020B0604020202020204" pitchFamily="34" charset="0"/>
              </a:rPr>
              <a:t>但你们若</a:t>
            </a:r>
            <a:r>
              <a:rPr lang="zh-CN" sz="2400" b="1">
                <a:solidFill>
                  <a:srgbClr val="C00000"/>
                </a:solidFill>
                <a:effectLst/>
                <a:ea typeface="SimSun" panose="02010600030101010101" pitchFamily="2" charset="-122"/>
                <a:cs typeface="Arial" panose="020B0604020202020204" pitchFamily="34" charset="0"/>
              </a:rPr>
              <a:t>被圣灵引导</a:t>
            </a:r>
            <a:r>
              <a:rPr lang="zh-CN" sz="2400">
                <a:effectLst/>
                <a:ea typeface="SimSun" panose="02010600030101010101" pitchFamily="2" charset="-122"/>
                <a:cs typeface="Arial" panose="020B0604020202020204" pitchFamily="34" charset="0"/>
              </a:rPr>
              <a:t>，</a:t>
            </a:r>
            <a:r>
              <a:rPr lang="zh-CN" sz="2400" b="1">
                <a:solidFill>
                  <a:srgbClr val="C00000"/>
                </a:solidFill>
                <a:effectLst/>
                <a:ea typeface="SimSun" panose="02010600030101010101" pitchFamily="2" charset="-122"/>
                <a:cs typeface="Arial" panose="020B0604020202020204" pitchFamily="34" charset="0"/>
              </a:rPr>
              <a:t>就不在律法之下了</a:t>
            </a:r>
            <a:r>
              <a:rPr lang="zh-CN" sz="2400">
                <a:effectLst/>
                <a:ea typeface="SimSun" panose="02010600030101010101" pitchFamily="2" charset="-122"/>
                <a:cs typeface="Arial" panose="020B0604020202020204" pitchFamily="34" charset="0"/>
              </a:rPr>
              <a:t>。</a:t>
            </a:r>
            <a:endParaRPr lang="en-US" altLang="zh-CN" sz="2400">
              <a:effectLst/>
              <a:ea typeface="SimSun" panose="02010600030101010101" pitchFamily="2" charset="-122"/>
              <a:cs typeface="Arial" panose="020B0604020202020204" pitchFamily="34" charset="0"/>
            </a:endParaRPr>
          </a:p>
          <a:p>
            <a:pPr marL="0" indent="0">
              <a:lnSpc>
                <a:spcPts val="5000"/>
              </a:lnSpc>
              <a:buNone/>
            </a:pPr>
            <a:endParaRPr lang="en-GB" altLang="zh-CN" sz="2400">
              <a:effectLst/>
              <a:ea typeface="SimSun" panose="02010600030101010101" pitchFamily="2" charset="-122"/>
              <a:cs typeface="Arial" panose="020B0604020202020204" pitchFamily="34" charset="0"/>
            </a:endParaRPr>
          </a:p>
          <a:p>
            <a:pPr marL="0" indent="0">
              <a:lnSpc>
                <a:spcPts val="3500"/>
              </a:lnSpc>
              <a:buNone/>
            </a:pPr>
            <a:r>
              <a:rPr lang="en-GB" sz="2400" b="0" i="0" u="none" strike="noStrike" baseline="30000">
                <a:latin typeface="Calibri" panose="020F0502020204030204" pitchFamily="34" charset="0"/>
              </a:rPr>
              <a:t>16  </a:t>
            </a:r>
            <a:r>
              <a:rPr lang="en-GB" sz="2400" b="0" i="0" u="none" strike="noStrike" baseline="0">
                <a:latin typeface="Calibri" panose="020F0502020204030204" pitchFamily="34" charset="0"/>
              </a:rPr>
              <a:t>I say, then: live by the Spirit and you will certainly not gratify the desire of the flesh. </a:t>
            </a:r>
            <a:r>
              <a:rPr lang="en-GB" sz="2400" b="0" i="0" u="none" strike="noStrike" baseline="30000">
                <a:latin typeface="Calibri" panose="020F0502020204030204" pitchFamily="34" charset="0"/>
              </a:rPr>
              <a:t>17</a:t>
            </a:r>
            <a:r>
              <a:rPr lang="en-GB" sz="2400" b="0" i="0" u="none" strike="noStrike" baseline="0">
                <a:latin typeface="Calibri" panose="020F0502020204030204" pitchFamily="34" charset="0"/>
              </a:rPr>
              <a:t> For the flesh has desires against the Spirit, and the Spirit against the flesh; these are opposed to each other, so that you may not do what you want. </a:t>
            </a:r>
            <a:r>
              <a:rPr lang="en-GB" sz="2400" b="0" i="0" u="none" strike="noStrike" baseline="30000">
                <a:latin typeface="Calibri" panose="020F0502020204030204" pitchFamily="34" charset="0"/>
              </a:rPr>
              <a:t>18</a:t>
            </a:r>
            <a:r>
              <a:rPr lang="en-GB" sz="2400" b="0" i="0" u="none" strike="noStrike" baseline="0">
                <a:latin typeface="Calibri" panose="020F0502020204030204" pitchFamily="34" charset="0"/>
              </a:rPr>
              <a:t> But </a:t>
            </a:r>
            <a:r>
              <a:rPr lang="en-GB" sz="2400" i="0" u="none" strike="noStrike" baseline="0">
                <a:solidFill>
                  <a:srgbClr val="C00000"/>
                </a:solidFill>
                <a:latin typeface="Calibri" panose="020F0502020204030204" pitchFamily="34" charset="0"/>
              </a:rPr>
              <a:t>if you are guided by the Spirit, you are not under the Law</a:t>
            </a:r>
            <a:r>
              <a:rPr lang="en-GB" sz="2400" b="0" i="0" u="none" strike="noStrike" baseline="0">
                <a:latin typeface="Calibri" panose="020F0502020204030204" pitchFamily="34" charset="0"/>
              </a:rPr>
              <a:t>. </a:t>
            </a:r>
            <a:endParaRPr lang="en-GB" sz="2400"/>
          </a:p>
        </p:txBody>
      </p:sp>
    </p:spTree>
    <p:extLst>
      <p:ext uri="{BB962C8B-B14F-4D97-AF65-F5344CB8AC3E}">
        <p14:creationId xmlns:p14="http://schemas.microsoft.com/office/powerpoint/2010/main" val="5471315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a typeface="SimSun" panose="02010600030101010101" pitchFamily="2" charset="-122"/>
                <a:cs typeface="Times New Roman" panose="02020603050405020304" pitchFamily="18" charset="0"/>
              </a:rPr>
              <a:t>Galati</a:t>
            </a:r>
            <a:r>
              <a:rPr lang="en-GB" altLang="zh-CN" sz="2000" kern="1400" spc="-50">
                <a:effectLst/>
                <a:ea typeface="SimSun" panose="02010600030101010101" pitchFamily="2" charset="-122"/>
                <a:cs typeface="Times New Roman" panose="02020603050405020304" pitchFamily="18" charset="0"/>
              </a:rPr>
              <a:t>ans 5:</a:t>
            </a:r>
            <a:r>
              <a:rPr lang="en-US" altLang="zh-CN" sz="2000" kern="1400" spc="-50">
                <a:ea typeface="SimSun" panose="02010600030101010101" pitchFamily="2" charset="-122"/>
                <a:cs typeface="Times New Roman" panose="02020603050405020304" pitchFamily="18" charset="0"/>
              </a:rPr>
              <a:t>22</a:t>
            </a:r>
            <a:r>
              <a:rPr lang="en-US" altLang="zh-CN" sz="2000" kern="1400" spc="-50">
                <a:effectLst/>
                <a:ea typeface="SimSun" panose="02010600030101010101" pitchFamily="2" charset="-122"/>
                <a:cs typeface="Times New Roman" panose="02020603050405020304" pitchFamily="18" charset="0"/>
              </a:rPr>
              <a:t>-23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加拉太书</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5:22-23</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97820"/>
            <a:ext cx="10997966" cy="6020426"/>
          </a:xfrm>
        </p:spPr>
        <p:txBody>
          <a:bodyPr>
            <a:noAutofit/>
          </a:bodyPr>
          <a:lstStyle/>
          <a:p>
            <a:pPr marL="0" indent="0">
              <a:lnSpc>
                <a:spcPts val="5000"/>
              </a:lnSpc>
              <a:buNone/>
            </a:pPr>
            <a:r>
              <a:rPr lang="en-US" sz="2400" baseline="30000">
                <a:effectLst/>
                <a:latin typeface="SimSun" panose="02010600030101010101" pitchFamily="2" charset="-122"/>
                <a:cs typeface="Arial" panose="020B0604020202020204" pitchFamily="34" charset="0"/>
              </a:rPr>
              <a:t>22</a:t>
            </a:r>
            <a:r>
              <a:rPr lang="zh-CN" sz="2400">
                <a:effectLst/>
                <a:ea typeface="SimSun" panose="02010600030101010101" pitchFamily="2" charset="-122"/>
                <a:cs typeface="Arial" panose="020B0604020202020204" pitchFamily="34" charset="0"/>
              </a:rPr>
              <a:t>相反，圣灵的果子是爱心、喜乐、平安、忍耐、恩慈、良善、忠心、</a:t>
            </a:r>
            <a:r>
              <a:rPr lang="en-US" sz="2400" baseline="30000">
                <a:effectLst/>
                <a:latin typeface="SimSun" panose="02010600030101010101" pitchFamily="2" charset="-122"/>
                <a:cs typeface="Arial" panose="020B0604020202020204" pitchFamily="34" charset="0"/>
              </a:rPr>
              <a:t>23 </a:t>
            </a:r>
            <a:r>
              <a:rPr lang="zh-CN" sz="2400">
                <a:effectLst/>
                <a:ea typeface="SimSun" panose="02010600030101010101" pitchFamily="2" charset="-122"/>
                <a:cs typeface="Arial" panose="020B0604020202020204" pitchFamily="34" charset="0"/>
              </a:rPr>
              <a:t>谦顺、节制</a:t>
            </a:r>
            <a:r>
              <a:rPr lang="en-US" altLang="zh-CN" sz="2400">
                <a:effectLst/>
                <a:ea typeface="SimSun" panose="02010600030101010101" pitchFamily="2" charset="-122"/>
                <a:cs typeface="Arial" panose="020B0604020202020204" pitchFamily="34" charset="0"/>
              </a:rPr>
              <a:t>——</a:t>
            </a:r>
            <a:r>
              <a:rPr lang="zh-CN" sz="2400">
                <a:effectLst/>
                <a:ea typeface="SimSun" panose="02010600030101010101" pitchFamily="2" charset="-122"/>
                <a:cs typeface="Arial" panose="020B0604020202020204" pitchFamily="34" charset="0"/>
              </a:rPr>
              <a:t>这样的事，是没有律法禁止的。</a:t>
            </a:r>
            <a:r>
              <a:rPr lang="en-US" sz="2400">
                <a:effectLst/>
                <a:latin typeface="SimSun" panose="02010600030101010101" pitchFamily="2" charset="-122"/>
                <a:cs typeface="Arial" panose="020B0604020202020204" pitchFamily="34" charset="0"/>
              </a:rPr>
              <a:t>	</a:t>
            </a:r>
          </a:p>
          <a:p>
            <a:pPr marL="0" indent="0">
              <a:lnSpc>
                <a:spcPts val="5000"/>
              </a:lnSpc>
              <a:buNone/>
            </a:pPr>
            <a:endParaRPr lang="en-GB" altLang="zh-CN" sz="2400">
              <a:effectLst/>
              <a:ea typeface="SimSun" panose="02010600030101010101" pitchFamily="2" charset="-122"/>
              <a:cs typeface="Arial" panose="020B0604020202020204" pitchFamily="34" charset="0"/>
            </a:endParaRPr>
          </a:p>
          <a:p>
            <a:pPr marL="0" indent="0">
              <a:lnSpc>
                <a:spcPts val="3500"/>
              </a:lnSpc>
              <a:buNone/>
            </a:pPr>
            <a:r>
              <a:rPr lang="en-GB" sz="2400" b="0" i="0" u="none" strike="noStrike" baseline="30000">
                <a:latin typeface="Calibri" panose="020F0502020204030204" pitchFamily="34" charset="0"/>
              </a:rPr>
              <a:t>16  </a:t>
            </a:r>
            <a:r>
              <a:rPr lang="en-GB" sz="2400" b="0" i="0" u="none" strike="noStrike" baseline="0">
                <a:latin typeface="Calibri" panose="020F0502020204030204" pitchFamily="34" charset="0"/>
              </a:rPr>
              <a:t> In contrast, the fruit of the Spirit is love, joy, peace, patience, kindness, generosity, faithfulness, </a:t>
            </a:r>
            <a:r>
              <a:rPr lang="en-GB" sz="2400" b="0" i="0" u="none" strike="noStrike" baseline="30000">
                <a:latin typeface="Calibri" panose="020F0502020204030204" pitchFamily="34" charset="0"/>
              </a:rPr>
              <a:t>23</a:t>
            </a:r>
            <a:r>
              <a:rPr lang="en-GB" sz="2400" b="0" i="0" u="none" strike="noStrike" baseline="0">
                <a:latin typeface="Calibri" panose="020F0502020204030204" pitchFamily="34" charset="0"/>
              </a:rPr>
              <a:t> gentleness, self-control. Against such there is no law. </a:t>
            </a:r>
            <a:endParaRPr lang="en-GB" sz="2400"/>
          </a:p>
        </p:txBody>
      </p:sp>
    </p:spTree>
    <p:extLst>
      <p:ext uri="{BB962C8B-B14F-4D97-AF65-F5344CB8AC3E}">
        <p14:creationId xmlns:p14="http://schemas.microsoft.com/office/powerpoint/2010/main" val="2393609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27D02-EE2B-4ABA-B428-2CE3CB2A2815}"/>
              </a:ext>
            </a:extLst>
          </p:cNvPr>
          <p:cNvSpPr>
            <a:spLocks noGrp="1"/>
          </p:cNvSpPr>
          <p:nvPr>
            <p:ph type="title"/>
          </p:nvPr>
        </p:nvSpPr>
        <p:spPr>
          <a:xfrm>
            <a:off x="838200" y="41861"/>
            <a:ext cx="10515600" cy="1634539"/>
          </a:xfrm>
        </p:spPr>
        <p:txBody>
          <a:bodyPr>
            <a:normAutofit fontScale="90000"/>
          </a:bodyPr>
          <a:lstStyle/>
          <a:p>
            <a:pPr algn="ctr"/>
            <a:br>
              <a:rPr lang="en-GB" altLang="zh-CN" sz="2700">
                <a:effectLst/>
                <a:latin typeface="Calibri" panose="020F0502020204030204" pitchFamily="34" charset="0"/>
                <a:ea typeface="SimSun" panose="02010600030101010101" pitchFamily="2" charset="-122"/>
                <a:cs typeface="Arial" panose="020B0604020202020204" pitchFamily="34" charset="0"/>
              </a:rPr>
            </a:br>
            <a:r>
              <a:rPr lang="zh-CN" altLang="en-US" sz="2700">
                <a:effectLst/>
                <a:latin typeface="Calibri" panose="020F0502020204030204" pitchFamily="34" charset="0"/>
                <a:ea typeface="SimSun" panose="02010600030101010101" pitchFamily="2" charset="-122"/>
                <a:cs typeface="Arial" panose="020B0604020202020204" pitchFamily="34" charset="0"/>
              </a:rPr>
              <a:t>根据</a:t>
            </a:r>
            <a:r>
              <a:rPr lang="zh-CN" sz="2700">
                <a:effectLst/>
                <a:latin typeface="Calibri" panose="020F0502020204030204" pitchFamily="34" charset="0"/>
                <a:ea typeface="SimSun" panose="02010600030101010101" pitchFamily="2" charset="-122"/>
                <a:cs typeface="Arial" panose="020B0604020202020204" pitchFamily="34" charset="0"/>
              </a:rPr>
              <a:t>帖后二章</a:t>
            </a:r>
            <a:r>
              <a:rPr lang="en-GB" altLang="zh-CN" sz="2700">
                <a:effectLst/>
                <a:latin typeface="Calibri" panose="020F0502020204030204" pitchFamily="34" charset="0"/>
                <a:ea typeface="SimSun" panose="02010600030101010101" pitchFamily="2" charset="-122"/>
                <a:cs typeface="Arial" panose="020B0604020202020204" pitchFamily="34" charset="0"/>
              </a:rPr>
              <a:t>    </a:t>
            </a:r>
            <a:r>
              <a:rPr lang="zh-CN" sz="2700">
                <a:effectLst/>
                <a:latin typeface="Calibri" panose="020F0502020204030204" pitchFamily="34" charset="0"/>
                <a:ea typeface="SimSun" panose="02010600030101010101" pitchFamily="2" charset="-122"/>
                <a:cs typeface="Arial" panose="020B0604020202020204" pitchFamily="34" charset="0"/>
              </a:rPr>
              <a:t>耶稣降临预兆之先后次序</a:t>
            </a: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endParaRPr lang="en-GB"/>
          </a:p>
        </p:txBody>
      </p:sp>
      <p:sp>
        <p:nvSpPr>
          <p:cNvPr id="3" name="Content Placeholder 2">
            <a:extLst>
              <a:ext uri="{FF2B5EF4-FFF2-40B4-BE49-F238E27FC236}">
                <a16:creationId xmlns:a16="http://schemas.microsoft.com/office/drawing/2014/main" id="{9227D69C-8241-48EC-9728-F3AD70383D7D}"/>
              </a:ext>
            </a:extLst>
          </p:cNvPr>
          <p:cNvSpPr>
            <a:spLocks noGrp="1"/>
          </p:cNvSpPr>
          <p:nvPr>
            <p:ph idx="1"/>
          </p:nvPr>
        </p:nvSpPr>
        <p:spPr>
          <a:xfrm>
            <a:off x="327171" y="865027"/>
            <a:ext cx="11492917" cy="5869148"/>
          </a:xfrm>
        </p:spPr>
        <p:txBody>
          <a:bodyPr>
            <a:normAutofit/>
          </a:bodyPr>
          <a:lstStyle/>
          <a:p>
            <a:pPr marL="800100" lvl="1" indent="-342900">
              <a:lnSpc>
                <a:spcPts val="4500"/>
              </a:lnSpc>
              <a:buSzPct val="70000"/>
              <a:buFont typeface="+mj-lt"/>
              <a:buAutoNum type="arabicPeriod"/>
            </a:pPr>
            <a:r>
              <a:rPr lang="zh-CN" altLang="en-US" b="1">
                <a:solidFill>
                  <a:srgbClr val="C00000"/>
                </a:solidFill>
                <a:effectLst/>
                <a:latin typeface="SimSun" panose="02010600030101010101" pitchFamily="2" charset="-122"/>
                <a:ea typeface="SimSun" panose="02010600030101010101" pitchFamily="2" charset="-122"/>
                <a:cs typeface="Arial" panose="020B0604020202020204" pitchFamily="34" charset="0"/>
              </a:rPr>
              <a:t>耶稣再临之前</a:t>
            </a:r>
            <a:r>
              <a:rPr lang="zh-CN" altLang="en-US">
                <a:effectLst/>
                <a:latin typeface="SimSun" panose="02010600030101010101" pitchFamily="2" charset="-122"/>
                <a:ea typeface="SimSun" panose="02010600030101010101" pitchFamily="2" charset="-122"/>
                <a:cs typeface="Arial" panose="020B0604020202020204" pitchFamily="34" charset="0"/>
              </a:rPr>
              <a:t>，必先有</a:t>
            </a:r>
            <a:r>
              <a:rPr lang="zh-CN">
                <a:effectLst/>
                <a:latin typeface="SimSun" panose="02010600030101010101" pitchFamily="2" charset="-122"/>
                <a:ea typeface="SimSun" panose="02010600030101010101" pitchFamily="2" charset="-122"/>
                <a:cs typeface="Arial" panose="020B0604020202020204" pitchFamily="34" charset="0"/>
              </a:rPr>
              <a:t>离经叛道</a:t>
            </a:r>
            <a:r>
              <a:rPr lang="zh-CN" altLang="en-US">
                <a:effectLst/>
                <a:latin typeface="SimSun" panose="02010600030101010101" pitchFamily="2" charset="-122"/>
                <a:ea typeface="SimSun" panose="02010600030101010101" pitchFamily="2" charset="-122"/>
                <a:cs typeface="Arial" panose="020B0604020202020204" pitchFamily="34" charset="0"/>
              </a:rPr>
              <a:t>，和那不法的人出现。</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现在，有那拦阻、</a:t>
            </a:r>
            <a:r>
              <a:rPr lang="zh-CN" altLang="en-US">
                <a:latin typeface="SimSun" panose="02010600030101010101" pitchFamily="2" charset="-122"/>
                <a:ea typeface="SimSun" panose="02010600030101010101" pitchFamily="2" charset="-122"/>
                <a:cs typeface="Arial" panose="020B0604020202020204" pitchFamily="34" charset="0"/>
              </a:rPr>
              <a:t>压制的事，因为</a:t>
            </a:r>
            <a:r>
              <a:rPr lang="zh-CN">
                <a:effectLst/>
                <a:latin typeface="SimSun" panose="02010600030101010101" pitchFamily="2" charset="-122"/>
                <a:ea typeface="SimSun" panose="02010600030101010101" pitchFamily="2" charset="-122"/>
                <a:cs typeface="Arial" panose="020B0604020202020204" pitchFamily="34" charset="0"/>
              </a:rPr>
              <a:t>不法之奥秘</a:t>
            </a:r>
            <a:r>
              <a:rPr lang="zh-CN" altLang="en-US">
                <a:effectLst/>
                <a:latin typeface="SimSun" panose="02010600030101010101" pitchFamily="2" charset="-122"/>
                <a:ea typeface="SimSun" panose="02010600030101010101" pitchFamily="2" charset="-122"/>
                <a:cs typeface="Arial" panose="020B0604020202020204" pitchFamily="34" charset="0"/>
              </a:rPr>
              <a:t>已经</a:t>
            </a:r>
            <a:r>
              <a:rPr lang="zh-CN">
                <a:effectLst/>
                <a:latin typeface="SimSun" panose="02010600030101010101" pitchFamily="2" charset="-122"/>
                <a:ea typeface="SimSun" panose="02010600030101010101" pitchFamily="2" charset="-122"/>
                <a:cs typeface="Arial" panose="020B0604020202020204" pitchFamily="34" charset="0"/>
              </a:rPr>
              <a:t>发作</a:t>
            </a:r>
            <a:r>
              <a:rPr lang="zh-CN" altLang="en-US">
                <a:effectLst/>
                <a:latin typeface="SimSun" panose="02010600030101010101" pitchFamily="2" charset="-122"/>
                <a:ea typeface="SimSun" panose="02010600030101010101" pitchFamily="2" charset="-122"/>
                <a:cs typeface="Arial" panose="020B0604020202020204" pitchFamily="34" charset="0"/>
              </a:rPr>
              <a:t>，等到那拦阻的、那压制的</a:t>
            </a:r>
            <a:r>
              <a:rPr lang="zh-CN">
                <a:effectLst/>
                <a:latin typeface="SimSun" panose="02010600030101010101" pitchFamily="2" charset="-122"/>
                <a:ea typeface="SimSun" panose="02010600030101010101" pitchFamily="2" charset="-122"/>
                <a:cs typeface="Arial" panose="020B0604020202020204" pitchFamily="34" charset="0"/>
              </a:rPr>
              <a:t>不再挡路，</a:t>
            </a:r>
            <a:r>
              <a:rPr lang="zh-CN" altLang="en-US">
                <a:effectLst/>
                <a:latin typeface="SimSun" panose="02010600030101010101" pitchFamily="2" charset="-122"/>
                <a:ea typeface="SimSun" panose="02010600030101010101" pitchFamily="2" charset="-122"/>
                <a:cs typeface="Arial" panose="020B0604020202020204" pitchFamily="34" charset="0"/>
              </a:rPr>
              <a:t>那不法者就出现。</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latin typeface="SimSun" panose="02010600030101010101" pitchFamily="2" charset="-122"/>
                <a:ea typeface="SimSun" panose="02010600030101010101" pitchFamily="2" charset="-122"/>
                <a:cs typeface="Arial" panose="020B0604020202020204" pitchFamily="34" charset="0"/>
              </a:rPr>
              <a:t>他</a:t>
            </a:r>
            <a:r>
              <a:rPr lang="zh-CN">
                <a:effectLst/>
                <a:latin typeface="SimSun" panose="02010600030101010101" pitchFamily="2" charset="-122"/>
                <a:ea typeface="SimSun" panose="02010600030101010101" pitchFamily="2" charset="-122"/>
                <a:cs typeface="Arial" panose="020B0604020202020204" pitchFamily="34" charset="0"/>
              </a:rPr>
              <a:t>出现</a:t>
            </a:r>
            <a:r>
              <a:rPr lang="zh-CN" altLang="en-US">
                <a:effectLst/>
                <a:latin typeface="SimSun" panose="02010600030101010101" pitchFamily="2" charset="-122"/>
                <a:ea typeface="SimSun" panose="02010600030101010101" pitchFamily="2" charset="-122"/>
                <a:cs typeface="Arial" panose="020B0604020202020204" pitchFamily="34" charset="0"/>
              </a:rPr>
              <a:t>时</a:t>
            </a:r>
            <a:r>
              <a:rPr lang="zh-CN">
                <a:effectLst/>
                <a:latin typeface="SimSun" panose="02010600030101010101" pitchFamily="2" charset="-122"/>
                <a:ea typeface="SimSun" panose="02010600030101010101" pitchFamily="2" charset="-122"/>
                <a:cs typeface="Arial" panose="020B0604020202020204" pitchFamily="34" charset="0"/>
              </a:rPr>
              <a:t>，</a:t>
            </a:r>
            <a:r>
              <a:rPr lang="zh-CN" altLang="en-US">
                <a:effectLst/>
                <a:latin typeface="SimSun" panose="02010600030101010101" pitchFamily="2" charset="-122"/>
                <a:ea typeface="SimSun" panose="02010600030101010101" pitchFamily="2" charset="-122"/>
                <a:cs typeface="Arial" panose="020B0604020202020204" pitchFamily="34" charset="0"/>
              </a:rPr>
              <a:t>将</a:t>
            </a:r>
            <a:r>
              <a:rPr lang="zh-CN">
                <a:effectLst/>
                <a:latin typeface="SimSun" panose="02010600030101010101" pitchFamily="2" charset="-122"/>
                <a:ea typeface="SimSun" panose="02010600030101010101" pitchFamily="2" charset="-122"/>
                <a:cs typeface="Arial" panose="020B0604020202020204" pitchFamily="34" charset="0"/>
              </a:rPr>
              <a:t>摆出种种异能神迹</a:t>
            </a:r>
            <a:r>
              <a:rPr lang="zh-CN" altLang="en-US">
                <a:effectLst/>
                <a:latin typeface="SimSun" panose="02010600030101010101" pitchFamily="2" charset="-122"/>
                <a:ea typeface="SimSun" panose="02010600030101010101" pitchFamily="2" charset="-122"/>
                <a:cs typeface="Arial" panose="020B0604020202020204" pitchFamily="34" charset="0"/>
              </a:rPr>
              <a:t>，施尽诡计诱骗人。</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甚至抬高自己，自称是神。</a:t>
            </a:r>
            <a:endParaRPr lang="en-GB" altLang="zh-CN">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effectLst/>
                <a:latin typeface="SimSun" panose="02010600030101010101" pitchFamily="2" charset="-122"/>
                <a:ea typeface="SimSun" panose="02010600030101010101" pitchFamily="2" charset="-122"/>
                <a:cs typeface="Arial" panose="020B0604020202020204" pitchFamily="34" charset="0"/>
              </a:rPr>
              <a:t>许多人因</a:t>
            </a:r>
            <a:r>
              <a:rPr lang="zh-CN" altLang="en-US">
                <a:effectLst/>
                <a:latin typeface="SimSun" panose="02010600030101010101" pitchFamily="2" charset="-122"/>
                <a:ea typeface="SimSun" panose="02010600030101010101" pitchFamily="2" charset="-122"/>
                <a:cs typeface="Arial" panose="020B0604020202020204" pitchFamily="34" charset="0"/>
              </a:rPr>
              <a:t>为</a:t>
            </a:r>
            <a:r>
              <a:rPr lang="zh-CN">
                <a:effectLst/>
                <a:latin typeface="SimSun" panose="02010600030101010101" pitchFamily="2" charset="-122"/>
                <a:ea typeface="SimSun" panose="02010600030101010101" pitchFamily="2" charset="-122"/>
                <a:cs typeface="Arial" panose="020B0604020202020204" pitchFamily="34" charset="0"/>
              </a:rPr>
              <a:t>不肯接受对真理的爱，</a:t>
            </a:r>
            <a:r>
              <a:rPr lang="zh-CN" altLang="en-US">
                <a:effectLst/>
                <a:latin typeface="SimSun" panose="02010600030101010101" pitchFamily="2" charset="-122"/>
                <a:ea typeface="SimSun" panose="02010600030101010101" pitchFamily="2" charset="-122"/>
                <a:cs typeface="Arial" panose="020B0604020202020204" pitchFamily="34" charset="0"/>
              </a:rPr>
              <a:t>不信从这里，</a:t>
            </a:r>
            <a:r>
              <a:rPr lang="zh-CN">
                <a:effectLst/>
                <a:latin typeface="SimSun" panose="02010600030101010101" pitchFamily="2" charset="-122"/>
                <a:ea typeface="SimSun" panose="02010600030101010101" pitchFamily="2" charset="-122"/>
                <a:cs typeface="Arial" panose="020B0604020202020204" pitchFamily="34" charset="0"/>
              </a:rPr>
              <a:t>结果</a:t>
            </a:r>
            <a:r>
              <a:rPr lang="zh-CN" altLang="en-US">
                <a:effectLst/>
                <a:latin typeface="SimSun" panose="02010600030101010101" pitchFamily="2" charset="-122"/>
                <a:ea typeface="SimSun" panose="02010600030101010101" pitchFamily="2" charset="-122"/>
                <a:cs typeface="Arial" panose="020B0604020202020204" pitchFamily="34" charset="0"/>
              </a:rPr>
              <a:t>被</a:t>
            </a:r>
            <a:r>
              <a:rPr lang="zh-CN">
                <a:effectLst/>
                <a:latin typeface="SimSun" panose="02010600030101010101" pitchFamily="2" charset="-122"/>
                <a:ea typeface="SimSun" panose="02010600030101010101" pitchFamily="2" charset="-122"/>
                <a:cs typeface="Arial" panose="020B0604020202020204" pitchFamily="34" charset="0"/>
              </a:rPr>
              <a:t>诱骗</a:t>
            </a:r>
            <a:r>
              <a:rPr lang="zh-CN" altLang="en-US">
                <a:effectLst/>
                <a:latin typeface="SimSun" panose="02010600030101010101" pitchFamily="2" charset="-122"/>
                <a:ea typeface="SimSun" panose="02010600030101010101" pitchFamily="2" charset="-122"/>
                <a:cs typeface="Arial" panose="020B0604020202020204" pitchFamily="34" charset="0"/>
              </a:rPr>
              <a:t>，最终不得救。</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耶稣再临，</a:t>
            </a:r>
            <a:r>
              <a:rPr lang="zh-CN">
                <a:effectLst/>
                <a:latin typeface="SimSun" panose="02010600030101010101" pitchFamily="2" charset="-122"/>
                <a:ea typeface="SimSun" panose="02010600030101010101" pitchFamily="2" charset="-122"/>
                <a:cs typeface="Arial" panose="020B0604020202020204" pitchFamily="34" charset="0"/>
              </a:rPr>
              <a:t>圣徒</a:t>
            </a:r>
            <a:r>
              <a:rPr lang="zh-CN" altLang="en-US">
                <a:effectLst/>
                <a:latin typeface="SimSun" panose="02010600030101010101" pitchFamily="2" charset="-122"/>
                <a:ea typeface="SimSun" panose="02010600030101010101" pitchFamily="2" charset="-122"/>
                <a:cs typeface="Arial" panose="020B0604020202020204" pitchFamily="34" charset="0"/>
              </a:rPr>
              <a:t>得救，</a:t>
            </a:r>
            <a:r>
              <a:rPr lang="zh-CN">
                <a:effectLst/>
                <a:latin typeface="SimSun" panose="02010600030101010101" pitchFamily="2" charset="-122"/>
                <a:ea typeface="SimSun" panose="02010600030101010101" pitchFamily="2" charset="-122"/>
                <a:cs typeface="Arial" panose="020B0604020202020204" pitchFamily="34" charset="0"/>
              </a:rPr>
              <a:t>实际拥有复活的身体</a:t>
            </a:r>
            <a:r>
              <a:rPr lang="zh-CN" altLang="en-US">
                <a:effectLst/>
                <a:latin typeface="SimSun" panose="02010600030101010101" pitchFamily="2" charset="-122"/>
                <a:ea typeface="SimSun" panose="02010600030101010101" pitchFamily="2" charset="-122"/>
                <a:cs typeface="Arial" panose="020B0604020202020204" pitchFamily="34" charset="0"/>
              </a:rPr>
              <a:t>，到空中耶稣那里聚集。</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耶稣把那不法者消灭。不接受真理的人</a:t>
            </a:r>
            <a:r>
              <a:rPr lang="zh-CN" altLang="en-US">
                <a:latin typeface="SimSun" panose="02010600030101010101" pitchFamily="2" charset="-122"/>
                <a:ea typeface="SimSun" panose="02010600030101010101" pitchFamily="2" charset="-122"/>
                <a:cs typeface="Arial" panose="020B0604020202020204" pitchFamily="34" charset="0"/>
              </a:rPr>
              <a:t>被神</a:t>
            </a:r>
            <a:r>
              <a:rPr lang="zh-CN" altLang="en-US">
                <a:effectLst/>
                <a:latin typeface="SimSun" panose="02010600030101010101" pitchFamily="2" charset="-122"/>
                <a:ea typeface="SimSun" panose="02010600030101010101" pitchFamily="2" charset="-122"/>
                <a:cs typeface="Arial" panose="020B0604020202020204" pitchFamily="34" charset="0"/>
              </a:rPr>
              <a:t>审判定罪。</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000"/>
              </a:lnSpc>
              <a:buFont typeface="+mj-lt"/>
              <a:buAutoNum type="arabicPeriod"/>
            </a:pP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457200" lvl="1" indent="0">
              <a:lnSpc>
                <a:spcPts val="4000"/>
              </a:lnSpc>
              <a:buNone/>
            </a:pPr>
            <a:endParaRPr lang="en-GB" altLang="zh-CN">
              <a:solidFill>
                <a:srgbClr val="00B0F0"/>
              </a:solidFill>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000"/>
              </a:lnSpc>
              <a:buFont typeface="+mj-lt"/>
              <a:buAutoNum type="arabicPeriod"/>
            </a:pPr>
            <a:endParaRPr lang="en-GB" altLang="zh-CN">
              <a:effectLst/>
              <a:latin typeface="SimSun" panose="02010600030101010101" pitchFamily="2" charset="-122"/>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154599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27D02-EE2B-4ABA-B428-2CE3CB2A2815}"/>
              </a:ext>
            </a:extLst>
          </p:cNvPr>
          <p:cNvSpPr>
            <a:spLocks noGrp="1"/>
          </p:cNvSpPr>
          <p:nvPr>
            <p:ph type="title"/>
          </p:nvPr>
        </p:nvSpPr>
        <p:spPr>
          <a:xfrm>
            <a:off x="838200" y="41861"/>
            <a:ext cx="10515600" cy="1634539"/>
          </a:xfrm>
        </p:spPr>
        <p:txBody>
          <a:bodyPr>
            <a:normAutofit fontScale="90000"/>
          </a:bodyPr>
          <a:lstStyle/>
          <a:p>
            <a:pPr algn="ctr"/>
            <a:br>
              <a:rPr lang="en-GB" altLang="zh-CN" sz="2700">
                <a:effectLst/>
                <a:latin typeface="Calibri" panose="020F0502020204030204" pitchFamily="34" charset="0"/>
                <a:ea typeface="SimSun" panose="02010600030101010101" pitchFamily="2" charset="-122"/>
                <a:cs typeface="Arial" panose="020B0604020202020204" pitchFamily="34" charset="0"/>
              </a:rPr>
            </a:br>
            <a:r>
              <a:rPr lang="zh-CN" altLang="en-US" sz="2700">
                <a:effectLst/>
                <a:latin typeface="Calibri" panose="020F0502020204030204" pitchFamily="34" charset="0"/>
                <a:ea typeface="SimSun" panose="02010600030101010101" pitchFamily="2" charset="-122"/>
                <a:cs typeface="Arial" panose="020B0604020202020204" pitchFamily="34" charset="0"/>
              </a:rPr>
              <a:t>根据</a:t>
            </a:r>
            <a:r>
              <a:rPr lang="zh-CN" sz="2700">
                <a:effectLst/>
                <a:latin typeface="Calibri" panose="020F0502020204030204" pitchFamily="34" charset="0"/>
                <a:ea typeface="SimSun" panose="02010600030101010101" pitchFamily="2" charset="-122"/>
                <a:cs typeface="Arial" panose="020B0604020202020204" pitchFamily="34" charset="0"/>
              </a:rPr>
              <a:t>帖后二章</a:t>
            </a:r>
            <a:r>
              <a:rPr lang="en-GB" altLang="zh-CN" sz="2700">
                <a:effectLst/>
                <a:latin typeface="Calibri" panose="020F0502020204030204" pitchFamily="34" charset="0"/>
                <a:ea typeface="SimSun" panose="02010600030101010101" pitchFamily="2" charset="-122"/>
                <a:cs typeface="Arial" panose="020B0604020202020204" pitchFamily="34" charset="0"/>
              </a:rPr>
              <a:t>    </a:t>
            </a:r>
            <a:r>
              <a:rPr lang="zh-CN" sz="2700">
                <a:effectLst/>
                <a:latin typeface="Calibri" panose="020F0502020204030204" pitchFamily="34" charset="0"/>
                <a:ea typeface="SimSun" panose="02010600030101010101" pitchFamily="2" charset="-122"/>
                <a:cs typeface="Arial" panose="020B0604020202020204" pitchFamily="34" charset="0"/>
              </a:rPr>
              <a:t>耶稣降临预兆之先后次序</a:t>
            </a: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endParaRPr lang="en-GB"/>
          </a:p>
        </p:txBody>
      </p:sp>
      <p:sp>
        <p:nvSpPr>
          <p:cNvPr id="3" name="Content Placeholder 2">
            <a:extLst>
              <a:ext uri="{FF2B5EF4-FFF2-40B4-BE49-F238E27FC236}">
                <a16:creationId xmlns:a16="http://schemas.microsoft.com/office/drawing/2014/main" id="{9227D69C-8241-48EC-9728-F3AD70383D7D}"/>
              </a:ext>
            </a:extLst>
          </p:cNvPr>
          <p:cNvSpPr>
            <a:spLocks noGrp="1"/>
          </p:cNvSpPr>
          <p:nvPr>
            <p:ph idx="1"/>
          </p:nvPr>
        </p:nvSpPr>
        <p:spPr>
          <a:xfrm>
            <a:off x="327171" y="865027"/>
            <a:ext cx="11492917" cy="5869148"/>
          </a:xfrm>
        </p:spPr>
        <p:txBody>
          <a:bodyPr>
            <a:normAutofit/>
          </a:bodyPr>
          <a:lstStyle/>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耶稣再临之前，必先有</a:t>
            </a:r>
            <a:r>
              <a:rPr lang="zh-CN" b="1">
                <a:solidFill>
                  <a:srgbClr val="C00000"/>
                </a:solidFill>
                <a:effectLst/>
                <a:latin typeface="SimSun" panose="02010600030101010101" pitchFamily="2" charset="-122"/>
                <a:ea typeface="SimSun" panose="02010600030101010101" pitchFamily="2" charset="-122"/>
                <a:cs typeface="Arial" panose="020B0604020202020204" pitchFamily="34" charset="0"/>
              </a:rPr>
              <a:t>离经叛道</a:t>
            </a:r>
            <a:r>
              <a:rPr lang="zh-CN" altLang="en-US">
                <a:effectLst/>
                <a:latin typeface="SimSun" panose="02010600030101010101" pitchFamily="2" charset="-122"/>
                <a:ea typeface="SimSun" panose="02010600030101010101" pitchFamily="2" charset="-122"/>
                <a:cs typeface="Arial" panose="020B0604020202020204" pitchFamily="34" charset="0"/>
              </a:rPr>
              <a:t>，和那</a:t>
            </a:r>
            <a:r>
              <a:rPr lang="zh-CN" altLang="en-US" b="1">
                <a:solidFill>
                  <a:srgbClr val="C00000"/>
                </a:solidFill>
                <a:effectLst/>
                <a:latin typeface="SimSun" panose="02010600030101010101" pitchFamily="2" charset="-122"/>
                <a:ea typeface="SimSun" panose="02010600030101010101" pitchFamily="2" charset="-122"/>
                <a:cs typeface="Arial" panose="020B0604020202020204" pitchFamily="34" charset="0"/>
              </a:rPr>
              <a:t>不法的人出现</a:t>
            </a:r>
            <a:r>
              <a:rPr lang="zh-CN" altLang="en-US">
                <a:effectLst/>
                <a:latin typeface="SimSun" panose="02010600030101010101" pitchFamily="2" charset="-122"/>
                <a:ea typeface="SimSun" panose="02010600030101010101" pitchFamily="2" charset="-122"/>
                <a:cs typeface="Arial" panose="020B0604020202020204" pitchFamily="34" charset="0"/>
              </a:rPr>
              <a:t>。</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现在，有那拦阻、</a:t>
            </a:r>
            <a:r>
              <a:rPr lang="zh-CN" altLang="en-US">
                <a:latin typeface="SimSun" panose="02010600030101010101" pitchFamily="2" charset="-122"/>
                <a:ea typeface="SimSun" panose="02010600030101010101" pitchFamily="2" charset="-122"/>
                <a:cs typeface="Arial" panose="020B0604020202020204" pitchFamily="34" charset="0"/>
              </a:rPr>
              <a:t>压制的事，因为</a:t>
            </a:r>
            <a:r>
              <a:rPr lang="zh-CN">
                <a:effectLst/>
                <a:latin typeface="SimSun" panose="02010600030101010101" pitchFamily="2" charset="-122"/>
                <a:ea typeface="SimSun" panose="02010600030101010101" pitchFamily="2" charset="-122"/>
                <a:cs typeface="Arial" panose="020B0604020202020204" pitchFamily="34" charset="0"/>
              </a:rPr>
              <a:t>不法之奥秘</a:t>
            </a:r>
            <a:r>
              <a:rPr lang="zh-CN" altLang="en-US">
                <a:effectLst/>
                <a:latin typeface="SimSun" panose="02010600030101010101" pitchFamily="2" charset="-122"/>
                <a:ea typeface="SimSun" panose="02010600030101010101" pitchFamily="2" charset="-122"/>
                <a:cs typeface="Arial" panose="020B0604020202020204" pitchFamily="34" charset="0"/>
              </a:rPr>
              <a:t>已经</a:t>
            </a:r>
            <a:r>
              <a:rPr lang="zh-CN">
                <a:effectLst/>
                <a:latin typeface="SimSun" panose="02010600030101010101" pitchFamily="2" charset="-122"/>
                <a:ea typeface="SimSun" panose="02010600030101010101" pitchFamily="2" charset="-122"/>
                <a:cs typeface="Arial" panose="020B0604020202020204" pitchFamily="34" charset="0"/>
              </a:rPr>
              <a:t>发作</a:t>
            </a:r>
            <a:r>
              <a:rPr lang="zh-CN" altLang="en-US">
                <a:effectLst/>
                <a:latin typeface="SimSun" panose="02010600030101010101" pitchFamily="2" charset="-122"/>
                <a:ea typeface="SimSun" panose="02010600030101010101" pitchFamily="2" charset="-122"/>
                <a:cs typeface="Arial" panose="020B0604020202020204" pitchFamily="34" charset="0"/>
              </a:rPr>
              <a:t>，等到那拦阻的、那压制的</a:t>
            </a:r>
            <a:r>
              <a:rPr lang="zh-CN">
                <a:effectLst/>
                <a:latin typeface="SimSun" panose="02010600030101010101" pitchFamily="2" charset="-122"/>
                <a:ea typeface="SimSun" panose="02010600030101010101" pitchFamily="2" charset="-122"/>
                <a:cs typeface="Arial" panose="020B0604020202020204" pitchFamily="34" charset="0"/>
              </a:rPr>
              <a:t>不再挡路，</a:t>
            </a:r>
            <a:r>
              <a:rPr lang="zh-CN" altLang="en-US">
                <a:effectLst/>
                <a:latin typeface="SimSun" panose="02010600030101010101" pitchFamily="2" charset="-122"/>
                <a:ea typeface="SimSun" panose="02010600030101010101" pitchFamily="2" charset="-122"/>
                <a:cs typeface="Arial" panose="020B0604020202020204" pitchFamily="34" charset="0"/>
              </a:rPr>
              <a:t>那不法者就出现。</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latin typeface="SimSun" panose="02010600030101010101" pitchFamily="2" charset="-122"/>
                <a:ea typeface="SimSun" panose="02010600030101010101" pitchFamily="2" charset="-122"/>
                <a:cs typeface="Arial" panose="020B0604020202020204" pitchFamily="34" charset="0"/>
              </a:rPr>
              <a:t>他</a:t>
            </a:r>
            <a:r>
              <a:rPr lang="zh-CN">
                <a:effectLst/>
                <a:latin typeface="SimSun" panose="02010600030101010101" pitchFamily="2" charset="-122"/>
                <a:ea typeface="SimSun" panose="02010600030101010101" pitchFamily="2" charset="-122"/>
                <a:cs typeface="Arial" panose="020B0604020202020204" pitchFamily="34" charset="0"/>
              </a:rPr>
              <a:t>出现</a:t>
            </a:r>
            <a:r>
              <a:rPr lang="zh-CN" altLang="en-US">
                <a:effectLst/>
                <a:latin typeface="SimSun" panose="02010600030101010101" pitchFamily="2" charset="-122"/>
                <a:ea typeface="SimSun" panose="02010600030101010101" pitchFamily="2" charset="-122"/>
                <a:cs typeface="Arial" panose="020B0604020202020204" pitchFamily="34" charset="0"/>
              </a:rPr>
              <a:t>时</a:t>
            </a:r>
            <a:r>
              <a:rPr lang="zh-CN">
                <a:effectLst/>
                <a:latin typeface="SimSun" panose="02010600030101010101" pitchFamily="2" charset="-122"/>
                <a:ea typeface="SimSun" panose="02010600030101010101" pitchFamily="2" charset="-122"/>
                <a:cs typeface="Arial" panose="020B0604020202020204" pitchFamily="34" charset="0"/>
              </a:rPr>
              <a:t>，</a:t>
            </a:r>
            <a:r>
              <a:rPr lang="zh-CN" altLang="en-US">
                <a:effectLst/>
                <a:latin typeface="SimSun" panose="02010600030101010101" pitchFamily="2" charset="-122"/>
                <a:ea typeface="SimSun" panose="02010600030101010101" pitchFamily="2" charset="-122"/>
                <a:cs typeface="Arial" panose="020B0604020202020204" pitchFamily="34" charset="0"/>
              </a:rPr>
              <a:t>将</a:t>
            </a:r>
            <a:r>
              <a:rPr lang="zh-CN">
                <a:effectLst/>
                <a:latin typeface="SimSun" panose="02010600030101010101" pitchFamily="2" charset="-122"/>
                <a:ea typeface="SimSun" panose="02010600030101010101" pitchFamily="2" charset="-122"/>
                <a:cs typeface="Arial" panose="020B0604020202020204" pitchFamily="34" charset="0"/>
              </a:rPr>
              <a:t>摆出种种异能神迹</a:t>
            </a:r>
            <a:r>
              <a:rPr lang="zh-CN" altLang="en-US">
                <a:effectLst/>
                <a:latin typeface="SimSun" panose="02010600030101010101" pitchFamily="2" charset="-122"/>
                <a:ea typeface="SimSun" panose="02010600030101010101" pitchFamily="2" charset="-122"/>
                <a:cs typeface="Arial" panose="020B0604020202020204" pitchFamily="34" charset="0"/>
              </a:rPr>
              <a:t>，施尽诡计诱骗人。</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甚至抬高自己，自称是神。</a:t>
            </a:r>
            <a:endParaRPr lang="en-GB" altLang="zh-CN">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effectLst/>
                <a:latin typeface="SimSun" panose="02010600030101010101" pitchFamily="2" charset="-122"/>
                <a:ea typeface="SimSun" panose="02010600030101010101" pitchFamily="2" charset="-122"/>
                <a:cs typeface="Arial" panose="020B0604020202020204" pitchFamily="34" charset="0"/>
              </a:rPr>
              <a:t>许多人因</a:t>
            </a:r>
            <a:r>
              <a:rPr lang="zh-CN" altLang="en-US">
                <a:effectLst/>
                <a:latin typeface="SimSun" panose="02010600030101010101" pitchFamily="2" charset="-122"/>
                <a:ea typeface="SimSun" panose="02010600030101010101" pitchFamily="2" charset="-122"/>
                <a:cs typeface="Arial" panose="020B0604020202020204" pitchFamily="34" charset="0"/>
              </a:rPr>
              <a:t>为</a:t>
            </a:r>
            <a:r>
              <a:rPr lang="zh-CN">
                <a:effectLst/>
                <a:latin typeface="SimSun" panose="02010600030101010101" pitchFamily="2" charset="-122"/>
                <a:ea typeface="SimSun" panose="02010600030101010101" pitchFamily="2" charset="-122"/>
                <a:cs typeface="Arial" panose="020B0604020202020204" pitchFamily="34" charset="0"/>
              </a:rPr>
              <a:t>不肯接受对真理的爱，</a:t>
            </a:r>
            <a:r>
              <a:rPr lang="zh-CN" altLang="en-US">
                <a:effectLst/>
                <a:latin typeface="SimSun" panose="02010600030101010101" pitchFamily="2" charset="-122"/>
                <a:ea typeface="SimSun" panose="02010600030101010101" pitchFamily="2" charset="-122"/>
                <a:cs typeface="Arial" panose="020B0604020202020204" pitchFamily="34" charset="0"/>
              </a:rPr>
              <a:t>不信从这里，</a:t>
            </a:r>
            <a:r>
              <a:rPr lang="zh-CN">
                <a:effectLst/>
                <a:latin typeface="SimSun" panose="02010600030101010101" pitchFamily="2" charset="-122"/>
                <a:ea typeface="SimSun" panose="02010600030101010101" pitchFamily="2" charset="-122"/>
                <a:cs typeface="Arial" panose="020B0604020202020204" pitchFamily="34" charset="0"/>
              </a:rPr>
              <a:t>结果</a:t>
            </a:r>
            <a:r>
              <a:rPr lang="zh-CN" altLang="en-US">
                <a:effectLst/>
                <a:latin typeface="SimSun" panose="02010600030101010101" pitchFamily="2" charset="-122"/>
                <a:ea typeface="SimSun" panose="02010600030101010101" pitchFamily="2" charset="-122"/>
                <a:cs typeface="Arial" panose="020B0604020202020204" pitchFamily="34" charset="0"/>
              </a:rPr>
              <a:t>被</a:t>
            </a:r>
            <a:r>
              <a:rPr lang="zh-CN">
                <a:effectLst/>
                <a:latin typeface="SimSun" panose="02010600030101010101" pitchFamily="2" charset="-122"/>
                <a:ea typeface="SimSun" panose="02010600030101010101" pitchFamily="2" charset="-122"/>
                <a:cs typeface="Arial" panose="020B0604020202020204" pitchFamily="34" charset="0"/>
              </a:rPr>
              <a:t>诱骗</a:t>
            </a:r>
            <a:r>
              <a:rPr lang="zh-CN" altLang="en-US">
                <a:effectLst/>
                <a:latin typeface="SimSun" panose="02010600030101010101" pitchFamily="2" charset="-122"/>
                <a:ea typeface="SimSun" panose="02010600030101010101" pitchFamily="2" charset="-122"/>
                <a:cs typeface="Arial" panose="020B0604020202020204" pitchFamily="34" charset="0"/>
              </a:rPr>
              <a:t>，最终不得救。</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耶稣再临，</a:t>
            </a:r>
            <a:r>
              <a:rPr lang="zh-CN">
                <a:effectLst/>
                <a:latin typeface="SimSun" panose="02010600030101010101" pitchFamily="2" charset="-122"/>
                <a:ea typeface="SimSun" panose="02010600030101010101" pitchFamily="2" charset="-122"/>
                <a:cs typeface="Arial" panose="020B0604020202020204" pitchFamily="34" charset="0"/>
              </a:rPr>
              <a:t>圣徒</a:t>
            </a:r>
            <a:r>
              <a:rPr lang="zh-CN" altLang="en-US">
                <a:effectLst/>
                <a:latin typeface="SimSun" panose="02010600030101010101" pitchFamily="2" charset="-122"/>
                <a:ea typeface="SimSun" panose="02010600030101010101" pitchFamily="2" charset="-122"/>
                <a:cs typeface="Arial" panose="020B0604020202020204" pitchFamily="34" charset="0"/>
              </a:rPr>
              <a:t>得救，</a:t>
            </a:r>
            <a:r>
              <a:rPr lang="zh-CN">
                <a:effectLst/>
                <a:latin typeface="SimSun" panose="02010600030101010101" pitchFamily="2" charset="-122"/>
                <a:ea typeface="SimSun" panose="02010600030101010101" pitchFamily="2" charset="-122"/>
                <a:cs typeface="Arial" panose="020B0604020202020204" pitchFamily="34" charset="0"/>
              </a:rPr>
              <a:t>实际拥有复活的身体</a:t>
            </a:r>
            <a:r>
              <a:rPr lang="zh-CN" altLang="en-US">
                <a:effectLst/>
                <a:latin typeface="SimSun" panose="02010600030101010101" pitchFamily="2" charset="-122"/>
                <a:ea typeface="SimSun" panose="02010600030101010101" pitchFamily="2" charset="-122"/>
                <a:cs typeface="Arial" panose="020B0604020202020204" pitchFamily="34" charset="0"/>
              </a:rPr>
              <a:t>，到空中耶稣那里聚集。</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耶稣把那不法者消灭。不接受真理的人</a:t>
            </a:r>
            <a:r>
              <a:rPr lang="zh-CN" altLang="en-US">
                <a:latin typeface="SimSun" panose="02010600030101010101" pitchFamily="2" charset="-122"/>
                <a:ea typeface="SimSun" panose="02010600030101010101" pitchFamily="2" charset="-122"/>
                <a:cs typeface="Arial" panose="020B0604020202020204" pitchFamily="34" charset="0"/>
              </a:rPr>
              <a:t>被神</a:t>
            </a:r>
            <a:r>
              <a:rPr lang="zh-CN" altLang="en-US">
                <a:effectLst/>
                <a:latin typeface="SimSun" panose="02010600030101010101" pitchFamily="2" charset="-122"/>
                <a:ea typeface="SimSun" panose="02010600030101010101" pitchFamily="2" charset="-122"/>
                <a:cs typeface="Arial" panose="020B0604020202020204" pitchFamily="34" charset="0"/>
              </a:rPr>
              <a:t>审判定罪。</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000"/>
              </a:lnSpc>
              <a:buFont typeface="+mj-lt"/>
              <a:buAutoNum type="arabicPeriod"/>
            </a:pP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457200" lvl="1" indent="0">
              <a:lnSpc>
                <a:spcPts val="4000"/>
              </a:lnSpc>
              <a:buNone/>
            </a:pPr>
            <a:endParaRPr lang="en-GB" altLang="zh-CN">
              <a:solidFill>
                <a:srgbClr val="00B0F0"/>
              </a:solidFill>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000"/>
              </a:lnSpc>
              <a:buFont typeface="+mj-lt"/>
              <a:buAutoNum type="arabicPeriod"/>
            </a:pPr>
            <a:endParaRPr lang="en-GB" altLang="zh-CN">
              <a:effectLst/>
              <a:latin typeface="SimSun" panose="02010600030101010101" pitchFamily="2" charset="-122"/>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3713015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27D02-EE2B-4ABA-B428-2CE3CB2A2815}"/>
              </a:ext>
            </a:extLst>
          </p:cNvPr>
          <p:cNvSpPr>
            <a:spLocks noGrp="1"/>
          </p:cNvSpPr>
          <p:nvPr>
            <p:ph type="title"/>
          </p:nvPr>
        </p:nvSpPr>
        <p:spPr>
          <a:xfrm>
            <a:off x="838200" y="41861"/>
            <a:ext cx="10515600" cy="1634539"/>
          </a:xfrm>
        </p:spPr>
        <p:txBody>
          <a:bodyPr>
            <a:normAutofit fontScale="90000"/>
          </a:bodyPr>
          <a:lstStyle/>
          <a:p>
            <a:pPr algn="ctr"/>
            <a:br>
              <a:rPr lang="en-GB" altLang="zh-CN" sz="2700">
                <a:effectLst/>
                <a:latin typeface="Calibri" panose="020F0502020204030204" pitchFamily="34" charset="0"/>
                <a:ea typeface="SimSun" panose="02010600030101010101" pitchFamily="2" charset="-122"/>
                <a:cs typeface="Arial" panose="020B0604020202020204" pitchFamily="34" charset="0"/>
              </a:rPr>
            </a:br>
            <a:r>
              <a:rPr lang="zh-CN" altLang="en-US" sz="2700">
                <a:effectLst/>
                <a:latin typeface="Calibri" panose="020F0502020204030204" pitchFamily="34" charset="0"/>
                <a:ea typeface="SimSun" panose="02010600030101010101" pitchFamily="2" charset="-122"/>
                <a:cs typeface="Arial" panose="020B0604020202020204" pitchFamily="34" charset="0"/>
              </a:rPr>
              <a:t>根据</a:t>
            </a:r>
            <a:r>
              <a:rPr lang="zh-CN" sz="2700">
                <a:effectLst/>
                <a:latin typeface="Calibri" panose="020F0502020204030204" pitchFamily="34" charset="0"/>
                <a:ea typeface="SimSun" panose="02010600030101010101" pitchFamily="2" charset="-122"/>
                <a:cs typeface="Arial" panose="020B0604020202020204" pitchFamily="34" charset="0"/>
              </a:rPr>
              <a:t>帖后二章</a:t>
            </a:r>
            <a:r>
              <a:rPr lang="en-GB" altLang="zh-CN" sz="2700">
                <a:effectLst/>
                <a:latin typeface="Calibri" panose="020F0502020204030204" pitchFamily="34" charset="0"/>
                <a:ea typeface="SimSun" panose="02010600030101010101" pitchFamily="2" charset="-122"/>
                <a:cs typeface="Arial" panose="020B0604020202020204" pitchFamily="34" charset="0"/>
              </a:rPr>
              <a:t>    </a:t>
            </a:r>
            <a:r>
              <a:rPr lang="zh-CN" sz="2700">
                <a:effectLst/>
                <a:latin typeface="Calibri" panose="020F0502020204030204" pitchFamily="34" charset="0"/>
                <a:ea typeface="SimSun" panose="02010600030101010101" pitchFamily="2" charset="-122"/>
                <a:cs typeface="Arial" panose="020B0604020202020204" pitchFamily="34" charset="0"/>
              </a:rPr>
              <a:t>耶稣降临预兆之先后次序</a:t>
            </a: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endParaRPr lang="en-GB"/>
          </a:p>
        </p:txBody>
      </p:sp>
      <p:sp>
        <p:nvSpPr>
          <p:cNvPr id="3" name="Content Placeholder 2">
            <a:extLst>
              <a:ext uri="{FF2B5EF4-FFF2-40B4-BE49-F238E27FC236}">
                <a16:creationId xmlns:a16="http://schemas.microsoft.com/office/drawing/2014/main" id="{9227D69C-8241-48EC-9728-F3AD70383D7D}"/>
              </a:ext>
            </a:extLst>
          </p:cNvPr>
          <p:cNvSpPr>
            <a:spLocks noGrp="1"/>
          </p:cNvSpPr>
          <p:nvPr>
            <p:ph idx="1"/>
          </p:nvPr>
        </p:nvSpPr>
        <p:spPr>
          <a:xfrm>
            <a:off x="327171" y="865027"/>
            <a:ext cx="11492917" cy="5869148"/>
          </a:xfrm>
        </p:spPr>
        <p:txBody>
          <a:bodyPr>
            <a:normAutofit/>
          </a:bodyPr>
          <a:lstStyle/>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耶稣再临之前，必先有</a:t>
            </a:r>
            <a:r>
              <a:rPr lang="zh-CN" b="1">
                <a:solidFill>
                  <a:srgbClr val="C00000"/>
                </a:solidFill>
                <a:effectLst/>
                <a:latin typeface="SimSun" panose="02010600030101010101" pitchFamily="2" charset="-122"/>
                <a:ea typeface="SimSun" panose="02010600030101010101" pitchFamily="2" charset="-122"/>
                <a:cs typeface="Arial" panose="020B0604020202020204" pitchFamily="34" charset="0"/>
              </a:rPr>
              <a:t>离经叛道</a:t>
            </a:r>
            <a:r>
              <a:rPr lang="zh-CN" altLang="en-US">
                <a:effectLst/>
                <a:latin typeface="SimSun" panose="02010600030101010101" pitchFamily="2" charset="-122"/>
                <a:ea typeface="SimSun" panose="02010600030101010101" pitchFamily="2" charset="-122"/>
                <a:cs typeface="Arial" panose="020B0604020202020204" pitchFamily="34" charset="0"/>
              </a:rPr>
              <a:t>，和那</a:t>
            </a:r>
            <a:r>
              <a:rPr lang="zh-CN" altLang="en-US" b="1">
                <a:solidFill>
                  <a:srgbClr val="C00000"/>
                </a:solidFill>
                <a:effectLst/>
                <a:latin typeface="SimSun" panose="02010600030101010101" pitchFamily="2" charset="-122"/>
                <a:ea typeface="SimSun" panose="02010600030101010101" pitchFamily="2" charset="-122"/>
                <a:cs typeface="Arial" panose="020B0604020202020204" pitchFamily="34" charset="0"/>
              </a:rPr>
              <a:t>不法的人出现</a:t>
            </a:r>
            <a:r>
              <a:rPr lang="zh-CN" altLang="en-US">
                <a:effectLst/>
                <a:latin typeface="SimSun" panose="02010600030101010101" pitchFamily="2" charset="-122"/>
                <a:ea typeface="SimSun" panose="02010600030101010101" pitchFamily="2" charset="-122"/>
                <a:cs typeface="Arial" panose="020B0604020202020204" pitchFamily="34" charset="0"/>
              </a:rPr>
              <a:t>。</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现在，有那拦阻、</a:t>
            </a:r>
            <a:r>
              <a:rPr lang="zh-CN" altLang="en-US">
                <a:latin typeface="SimSun" panose="02010600030101010101" pitchFamily="2" charset="-122"/>
                <a:ea typeface="SimSun" panose="02010600030101010101" pitchFamily="2" charset="-122"/>
                <a:cs typeface="Arial" panose="020B0604020202020204" pitchFamily="34" charset="0"/>
              </a:rPr>
              <a:t>压制的事，因为</a:t>
            </a:r>
            <a:r>
              <a:rPr lang="zh-CN" b="1">
                <a:solidFill>
                  <a:srgbClr val="C00000"/>
                </a:solidFill>
                <a:effectLst/>
                <a:latin typeface="SimSun" panose="02010600030101010101" pitchFamily="2" charset="-122"/>
                <a:ea typeface="SimSun" panose="02010600030101010101" pitchFamily="2" charset="-122"/>
                <a:cs typeface="Arial" panose="020B0604020202020204" pitchFamily="34" charset="0"/>
              </a:rPr>
              <a:t>不法</a:t>
            </a:r>
            <a:r>
              <a:rPr lang="zh-CN">
                <a:effectLst/>
                <a:latin typeface="SimSun" panose="02010600030101010101" pitchFamily="2" charset="-122"/>
                <a:ea typeface="SimSun" panose="02010600030101010101" pitchFamily="2" charset="-122"/>
                <a:cs typeface="Arial" panose="020B0604020202020204" pitchFamily="34" charset="0"/>
              </a:rPr>
              <a:t>之奥秘</a:t>
            </a:r>
            <a:r>
              <a:rPr lang="zh-CN" altLang="en-US" b="1">
                <a:solidFill>
                  <a:srgbClr val="C00000"/>
                </a:solidFill>
                <a:effectLst/>
                <a:latin typeface="SimSun" panose="02010600030101010101" pitchFamily="2" charset="-122"/>
                <a:ea typeface="SimSun" panose="02010600030101010101" pitchFamily="2" charset="-122"/>
                <a:cs typeface="Arial" panose="020B0604020202020204" pitchFamily="34" charset="0"/>
              </a:rPr>
              <a:t>已经</a:t>
            </a:r>
            <a:r>
              <a:rPr lang="zh-CN" b="1">
                <a:solidFill>
                  <a:srgbClr val="C00000"/>
                </a:solidFill>
                <a:effectLst/>
                <a:latin typeface="SimSun" panose="02010600030101010101" pitchFamily="2" charset="-122"/>
                <a:ea typeface="SimSun" panose="02010600030101010101" pitchFamily="2" charset="-122"/>
                <a:cs typeface="Arial" panose="020B0604020202020204" pitchFamily="34" charset="0"/>
              </a:rPr>
              <a:t>发作</a:t>
            </a:r>
            <a:r>
              <a:rPr lang="zh-CN" altLang="en-US">
                <a:effectLst/>
                <a:latin typeface="SimSun" panose="02010600030101010101" pitchFamily="2" charset="-122"/>
                <a:ea typeface="SimSun" panose="02010600030101010101" pitchFamily="2" charset="-122"/>
                <a:cs typeface="Arial" panose="020B0604020202020204" pitchFamily="34" charset="0"/>
              </a:rPr>
              <a:t>，等到那拦阻的、那压制的</a:t>
            </a:r>
            <a:r>
              <a:rPr lang="zh-CN">
                <a:effectLst/>
                <a:latin typeface="SimSun" panose="02010600030101010101" pitchFamily="2" charset="-122"/>
                <a:ea typeface="SimSun" panose="02010600030101010101" pitchFamily="2" charset="-122"/>
                <a:cs typeface="Arial" panose="020B0604020202020204" pitchFamily="34" charset="0"/>
              </a:rPr>
              <a:t>不再挡路，</a:t>
            </a:r>
            <a:r>
              <a:rPr lang="zh-CN" altLang="en-US">
                <a:effectLst/>
                <a:latin typeface="SimSun" panose="02010600030101010101" pitchFamily="2" charset="-122"/>
                <a:ea typeface="SimSun" panose="02010600030101010101" pitchFamily="2" charset="-122"/>
                <a:cs typeface="Arial" panose="020B0604020202020204" pitchFamily="34" charset="0"/>
              </a:rPr>
              <a:t>那不法者就出现。</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latin typeface="SimSun" panose="02010600030101010101" pitchFamily="2" charset="-122"/>
                <a:ea typeface="SimSun" panose="02010600030101010101" pitchFamily="2" charset="-122"/>
                <a:cs typeface="Arial" panose="020B0604020202020204" pitchFamily="34" charset="0"/>
              </a:rPr>
              <a:t>他</a:t>
            </a:r>
            <a:r>
              <a:rPr lang="zh-CN">
                <a:effectLst/>
                <a:latin typeface="SimSun" panose="02010600030101010101" pitchFamily="2" charset="-122"/>
                <a:ea typeface="SimSun" panose="02010600030101010101" pitchFamily="2" charset="-122"/>
                <a:cs typeface="Arial" panose="020B0604020202020204" pitchFamily="34" charset="0"/>
              </a:rPr>
              <a:t>出现</a:t>
            </a:r>
            <a:r>
              <a:rPr lang="zh-CN" altLang="en-US">
                <a:effectLst/>
                <a:latin typeface="SimSun" panose="02010600030101010101" pitchFamily="2" charset="-122"/>
                <a:ea typeface="SimSun" panose="02010600030101010101" pitchFamily="2" charset="-122"/>
                <a:cs typeface="Arial" panose="020B0604020202020204" pitchFamily="34" charset="0"/>
              </a:rPr>
              <a:t>时</a:t>
            </a:r>
            <a:r>
              <a:rPr lang="zh-CN">
                <a:effectLst/>
                <a:latin typeface="SimSun" panose="02010600030101010101" pitchFamily="2" charset="-122"/>
                <a:ea typeface="SimSun" panose="02010600030101010101" pitchFamily="2" charset="-122"/>
                <a:cs typeface="Arial" panose="020B0604020202020204" pitchFamily="34" charset="0"/>
              </a:rPr>
              <a:t>，</a:t>
            </a:r>
            <a:r>
              <a:rPr lang="zh-CN" altLang="en-US">
                <a:effectLst/>
                <a:latin typeface="SimSun" panose="02010600030101010101" pitchFamily="2" charset="-122"/>
                <a:ea typeface="SimSun" panose="02010600030101010101" pitchFamily="2" charset="-122"/>
                <a:cs typeface="Arial" panose="020B0604020202020204" pitchFamily="34" charset="0"/>
              </a:rPr>
              <a:t>将</a:t>
            </a:r>
            <a:r>
              <a:rPr lang="zh-CN">
                <a:effectLst/>
                <a:latin typeface="SimSun" panose="02010600030101010101" pitchFamily="2" charset="-122"/>
                <a:ea typeface="SimSun" panose="02010600030101010101" pitchFamily="2" charset="-122"/>
                <a:cs typeface="Arial" panose="020B0604020202020204" pitchFamily="34" charset="0"/>
              </a:rPr>
              <a:t>摆出种种异能神迹</a:t>
            </a:r>
            <a:r>
              <a:rPr lang="zh-CN" altLang="en-US">
                <a:effectLst/>
                <a:latin typeface="SimSun" panose="02010600030101010101" pitchFamily="2" charset="-122"/>
                <a:ea typeface="SimSun" panose="02010600030101010101" pitchFamily="2" charset="-122"/>
                <a:cs typeface="Arial" panose="020B0604020202020204" pitchFamily="34" charset="0"/>
              </a:rPr>
              <a:t>，施尽诡计诱骗人。</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甚至抬高自己，自称是神。</a:t>
            </a:r>
            <a:endParaRPr lang="en-GB" altLang="zh-CN">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effectLst/>
                <a:latin typeface="SimSun" panose="02010600030101010101" pitchFamily="2" charset="-122"/>
                <a:ea typeface="SimSun" panose="02010600030101010101" pitchFamily="2" charset="-122"/>
                <a:cs typeface="Arial" panose="020B0604020202020204" pitchFamily="34" charset="0"/>
              </a:rPr>
              <a:t>许多人因</a:t>
            </a:r>
            <a:r>
              <a:rPr lang="zh-CN" altLang="en-US">
                <a:effectLst/>
                <a:latin typeface="SimSun" panose="02010600030101010101" pitchFamily="2" charset="-122"/>
                <a:ea typeface="SimSun" panose="02010600030101010101" pitchFamily="2" charset="-122"/>
                <a:cs typeface="Arial" panose="020B0604020202020204" pitchFamily="34" charset="0"/>
              </a:rPr>
              <a:t>为</a:t>
            </a:r>
            <a:r>
              <a:rPr lang="zh-CN">
                <a:effectLst/>
                <a:latin typeface="SimSun" panose="02010600030101010101" pitchFamily="2" charset="-122"/>
                <a:ea typeface="SimSun" panose="02010600030101010101" pitchFamily="2" charset="-122"/>
                <a:cs typeface="Arial" panose="020B0604020202020204" pitchFamily="34" charset="0"/>
              </a:rPr>
              <a:t>不肯接受对真理的爱，</a:t>
            </a:r>
            <a:r>
              <a:rPr lang="zh-CN" altLang="en-US">
                <a:effectLst/>
                <a:latin typeface="SimSun" panose="02010600030101010101" pitchFamily="2" charset="-122"/>
                <a:ea typeface="SimSun" panose="02010600030101010101" pitchFamily="2" charset="-122"/>
                <a:cs typeface="Arial" panose="020B0604020202020204" pitchFamily="34" charset="0"/>
              </a:rPr>
              <a:t>不信从这里，</a:t>
            </a:r>
            <a:r>
              <a:rPr lang="zh-CN">
                <a:effectLst/>
                <a:latin typeface="SimSun" panose="02010600030101010101" pitchFamily="2" charset="-122"/>
                <a:ea typeface="SimSun" panose="02010600030101010101" pitchFamily="2" charset="-122"/>
                <a:cs typeface="Arial" panose="020B0604020202020204" pitchFamily="34" charset="0"/>
              </a:rPr>
              <a:t>结果</a:t>
            </a:r>
            <a:r>
              <a:rPr lang="zh-CN" altLang="en-US">
                <a:effectLst/>
                <a:latin typeface="SimSun" panose="02010600030101010101" pitchFamily="2" charset="-122"/>
                <a:ea typeface="SimSun" panose="02010600030101010101" pitchFamily="2" charset="-122"/>
                <a:cs typeface="Arial" panose="020B0604020202020204" pitchFamily="34" charset="0"/>
              </a:rPr>
              <a:t>被</a:t>
            </a:r>
            <a:r>
              <a:rPr lang="zh-CN">
                <a:effectLst/>
                <a:latin typeface="SimSun" panose="02010600030101010101" pitchFamily="2" charset="-122"/>
                <a:ea typeface="SimSun" panose="02010600030101010101" pitchFamily="2" charset="-122"/>
                <a:cs typeface="Arial" panose="020B0604020202020204" pitchFamily="34" charset="0"/>
              </a:rPr>
              <a:t>诱骗</a:t>
            </a:r>
            <a:r>
              <a:rPr lang="zh-CN" altLang="en-US">
                <a:effectLst/>
                <a:latin typeface="SimSun" panose="02010600030101010101" pitchFamily="2" charset="-122"/>
                <a:ea typeface="SimSun" panose="02010600030101010101" pitchFamily="2" charset="-122"/>
                <a:cs typeface="Arial" panose="020B0604020202020204" pitchFamily="34" charset="0"/>
              </a:rPr>
              <a:t>，最终不得救。</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耶稣再临，</a:t>
            </a:r>
            <a:r>
              <a:rPr lang="zh-CN">
                <a:effectLst/>
                <a:latin typeface="SimSun" panose="02010600030101010101" pitchFamily="2" charset="-122"/>
                <a:ea typeface="SimSun" panose="02010600030101010101" pitchFamily="2" charset="-122"/>
                <a:cs typeface="Arial" panose="020B0604020202020204" pitchFamily="34" charset="0"/>
              </a:rPr>
              <a:t>圣徒</a:t>
            </a:r>
            <a:r>
              <a:rPr lang="zh-CN" altLang="en-US">
                <a:effectLst/>
                <a:latin typeface="SimSun" panose="02010600030101010101" pitchFamily="2" charset="-122"/>
                <a:ea typeface="SimSun" panose="02010600030101010101" pitchFamily="2" charset="-122"/>
                <a:cs typeface="Arial" panose="020B0604020202020204" pitchFamily="34" charset="0"/>
              </a:rPr>
              <a:t>得救，</a:t>
            </a:r>
            <a:r>
              <a:rPr lang="zh-CN">
                <a:effectLst/>
                <a:latin typeface="SimSun" panose="02010600030101010101" pitchFamily="2" charset="-122"/>
                <a:ea typeface="SimSun" panose="02010600030101010101" pitchFamily="2" charset="-122"/>
                <a:cs typeface="Arial" panose="020B0604020202020204" pitchFamily="34" charset="0"/>
              </a:rPr>
              <a:t>实际拥有复活的身体</a:t>
            </a:r>
            <a:r>
              <a:rPr lang="zh-CN" altLang="en-US">
                <a:effectLst/>
                <a:latin typeface="SimSun" panose="02010600030101010101" pitchFamily="2" charset="-122"/>
                <a:ea typeface="SimSun" panose="02010600030101010101" pitchFamily="2" charset="-122"/>
                <a:cs typeface="Arial" panose="020B0604020202020204" pitchFamily="34" charset="0"/>
              </a:rPr>
              <a:t>，到空中耶稣那里聚集。</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耶稣把那不法者消灭。不接受真理的人</a:t>
            </a:r>
            <a:r>
              <a:rPr lang="zh-CN" altLang="en-US">
                <a:latin typeface="SimSun" panose="02010600030101010101" pitchFamily="2" charset="-122"/>
                <a:ea typeface="SimSun" panose="02010600030101010101" pitchFamily="2" charset="-122"/>
                <a:cs typeface="Arial" panose="020B0604020202020204" pitchFamily="34" charset="0"/>
              </a:rPr>
              <a:t>被神</a:t>
            </a:r>
            <a:r>
              <a:rPr lang="zh-CN" altLang="en-US">
                <a:effectLst/>
                <a:latin typeface="SimSun" panose="02010600030101010101" pitchFamily="2" charset="-122"/>
                <a:ea typeface="SimSun" panose="02010600030101010101" pitchFamily="2" charset="-122"/>
                <a:cs typeface="Arial" panose="020B0604020202020204" pitchFamily="34" charset="0"/>
              </a:rPr>
              <a:t>审判定罪。</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000"/>
              </a:lnSpc>
              <a:buFont typeface="+mj-lt"/>
              <a:buAutoNum type="arabicPeriod"/>
            </a:pP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457200" lvl="1" indent="0">
              <a:lnSpc>
                <a:spcPts val="4000"/>
              </a:lnSpc>
              <a:buNone/>
            </a:pPr>
            <a:endParaRPr lang="en-GB" altLang="zh-CN">
              <a:solidFill>
                <a:srgbClr val="00B0F0"/>
              </a:solidFill>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000"/>
              </a:lnSpc>
              <a:buFont typeface="+mj-lt"/>
              <a:buAutoNum type="arabicPeriod"/>
            </a:pPr>
            <a:endParaRPr lang="en-GB" altLang="zh-CN">
              <a:effectLst/>
              <a:latin typeface="SimSun" panose="02010600030101010101" pitchFamily="2" charset="-122"/>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475788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27D02-EE2B-4ABA-B428-2CE3CB2A2815}"/>
              </a:ext>
            </a:extLst>
          </p:cNvPr>
          <p:cNvSpPr>
            <a:spLocks noGrp="1"/>
          </p:cNvSpPr>
          <p:nvPr>
            <p:ph type="title"/>
          </p:nvPr>
        </p:nvSpPr>
        <p:spPr>
          <a:xfrm>
            <a:off x="838200" y="41861"/>
            <a:ext cx="10515600" cy="1634539"/>
          </a:xfrm>
        </p:spPr>
        <p:txBody>
          <a:bodyPr>
            <a:normAutofit fontScale="90000"/>
          </a:bodyPr>
          <a:lstStyle/>
          <a:p>
            <a:pPr algn="ctr"/>
            <a:br>
              <a:rPr lang="en-GB" altLang="zh-CN" sz="2700">
                <a:effectLst/>
                <a:latin typeface="Calibri" panose="020F0502020204030204" pitchFamily="34" charset="0"/>
                <a:ea typeface="SimSun" panose="02010600030101010101" pitchFamily="2" charset="-122"/>
                <a:cs typeface="Arial" panose="020B0604020202020204" pitchFamily="34" charset="0"/>
              </a:rPr>
            </a:br>
            <a:r>
              <a:rPr lang="zh-CN" altLang="en-US" sz="2700">
                <a:effectLst/>
                <a:latin typeface="Calibri" panose="020F0502020204030204" pitchFamily="34" charset="0"/>
                <a:ea typeface="SimSun" panose="02010600030101010101" pitchFamily="2" charset="-122"/>
                <a:cs typeface="Arial" panose="020B0604020202020204" pitchFamily="34" charset="0"/>
              </a:rPr>
              <a:t>根据</a:t>
            </a:r>
            <a:r>
              <a:rPr lang="zh-CN" sz="2700">
                <a:effectLst/>
                <a:latin typeface="Calibri" panose="020F0502020204030204" pitchFamily="34" charset="0"/>
                <a:ea typeface="SimSun" panose="02010600030101010101" pitchFamily="2" charset="-122"/>
                <a:cs typeface="Arial" panose="020B0604020202020204" pitchFamily="34" charset="0"/>
              </a:rPr>
              <a:t>帖后二章</a:t>
            </a:r>
            <a:r>
              <a:rPr lang="en-GB" altLang="zh-CN" sz="2700">
                <a:effectLst/>
                <a:latin typeface="Calibri" panose="020F0502020204030204" pitchFamily="34" charset="0"/>
                <a:ea typeface="SimSun" panose="02010600030101010101" pitchFamily="2" charset="-122"/>
                <a:cs typeface="Arial" panose="020B0604020202020204" pitchFamily="34" charset="0"/>
              </a:rPr>
              <a:t>    </a:t>
            </a:r>
            <a:r>
              <a:rPr lang="zh-CN" sz="2700">
                <a:effectLst/>
                <a:latin typeface="Calibri" panose="020F0502020204030204" pitchFamily="34" charset="0"/>
                <a:ea typeface="SimSun" panose="02010600030101010101" pitchFamily="2" charset="-122"/>
                <a:cs typeface="Arial" panose="020B0604020202020204" pitchFamily="34" charset="0"/>
              </a:rPr>
              <a:t>耶稣降临预兆之先后次序</a:t>
            </a: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endParaRPr lang="en-GB"/>
          </a:p>
        </p:txBody>
      </p:sp>
      <p:sp>
        <p:nvSpPr>
          <p:cNvPr id="3" name="Content Placeholder 2">
            <a:extLst>
              <a:ext uri="{FF2B5EF4-FFF2-40B4-BE49-F238E27FC236}">
                <a16:creationId xmlns:a16="http://schemas.microsoft.com/office/drawing/2014/main" id="{9227D69C-8241-48EC-9728-F3AD70383D7D}"/>
              </a:ext>
            </a:extLst>
          </p:cNvPr>
          <p:cNvSpPr>
            <a:spLocks noGrp="1"/>
          </p:cNvSpPr>
          <p:nvPr>
            <p:ph idx="1"/>
          </p:nvPr>
        </p:nvSpPr>
        <p:spPr>
          <a:xfrm>
            <a:off x="327171" y="865027"/>
            <a:ext cx="11492917" cy="5869148"/>
          </a:xfrm>
        </p:spPr>
        <p:txBody>
          <a:bodyPr>
            <a:normAutofit/>
          </a:bodyPr>
          <a:lstStyle/>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耶稣再临之前，必先有</a:t>
            </a:r>
            <a:r>
              <a:rPr lang="zh-CN">
                <a:effectLst/>
                <a:latin typeface="SimSun" panose="02010600030101010101" pitchFamily="2" charset="-122"/>
                <a:ea typeface="SimSun" panose="02010600030101010101" pitchFamily="2" charset="-122"/>
                <a:cs typeface="Arial" panose="020B0604020202020204" pitchFamily="34" charset="0"/>
              </a:rPr>
              <a:t>离经叛道</a:t>
            </a:r>
            <a:r>
              <a:rPr lang="zh-CN" altLang="en-US">
                <a:effectLst/>
                <a:latin typeface="SimSun" panose="02010600030101010101" pitchFamily="2" charset="-122"/>
                <a:ea typeface="SimSun" panose="02010600030101010101" pitchFamily="2" charset="-122"/>
                <a:cs typeface="Arial" panose="020B0604020202020204" pitchFamily="34" charset="0"/>
              </a:rPr>
              <a:t>，和那不法的人出现。</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b="1">
                <a:solidFill>
                  <a:srgbClr val="C00000"/>
                </a:solidFill>
                <a:effectLst/>
                <a:latin typeface="SimSun" panose="02010600030101010101" pitchFamily="2" charset="-122"/>
                <a:ea typeface="SimSun" panose="02010600030101010101" pitchFamily="2" charset="-122"/>
                <a:cs typeface="Arial" panose="020B0604020202020204" pitchFamily="34" charset="0"/>
              </a:rPr>
              <a:t>现在，有那拦阻、</a:t>
            </a:r>
            <a:r>
              <a:rPr lang="zh-CN" altLang="en-US" b="1">
                <a:solidFill>
                  <a:srgbClr val="C00000"/>
                </a:solidFill>
                <a:latin typeface="SimSun" panose="02010600030101010101" pitchFamily="2" charset="-122"/>
                <a:ea typeface="SimSun" panose="02010600030101010101" pitchFamily="2" charset="-122"/>
                <a:cs typeface="Arial" panose="020B0604020202020204" pitchFamily="34" charset="0"/>
              </a:rPr>
              <a:t>压制的事</a:t>
            </a:r>
            <a:r>
              <a:rPr lang="zh-CN" altLang="en-US">
                <a:latin typeface="SimSun" panose="02010600030101010101" pitchFamily="2" charset="-122"/>
                <a:ea typeface="SimSun" panose="02010600030101010101" pitchFamily="2" charset="-122"/>
                <a:cs typeface="Arial" panose="020B0604020202020204" pitchFamily="34" charset="0"/>
              </a:rPr>
              <a:t>，因为</a:t>
            </a:r>
            <a:r>
              <a:rPr lang="zh-CN">
                <a:effectLst/>
                <a:latin typeface="SimSun" panose="02010600030101010101" pitchFamily="2" charset="-122"/>
                <a:ea typeface="SimSun" panose="02010600030101010101" pitchFamily="2" charset="-122"/>
                <a:cs typeface="Arial" panose="020B0604020202020204" pitchFamily="34" charset="0"/>
              </a:rPr>
              <a:t>不法之奥秘</a:t>
            </a:r>
            <a:r>
              <a:rPr lang="zh-CN" altLang="en-US">
                <a:effectLst/>
                <a:latin typeface="SimSun" panose="02010600030101010101" pitchFamily="2" charset="-122"/>
                <a:ea typeface="SimSun" panose="02010600030101010101" pitchFamily="2" charset="-122"/>
                <a:cs typeface="Arial" panose="020B0604020202020204" pitchFamily="34" charset="0"/>
              </a:rPr>
              <a:t>已经</a:t>
            </a:r>
            <a:r>
              <a:rPr lang="zh-CN">
                <a:effectLst/>
                <a:latin typeface="SimSun" panose="02010600030101010101" pitchFamily="2" charset="-122"/>
                <a:ea typeface="SimSun" panose="02010600030101010101" pitchFamily="2" charset="-122"/>
                <a:cs typeface="Arial" panose="020B0604020202020204" pitchFamily="34" charset="0"/>
              </a:rPr>
              <a:t>发作</a:t>
            </a:r>
            <a:r>
              <a:rPr lang="zh-CN" altLang="en-US">
                <a:effectLst/>
                <a:latin typeface="SimSun" panose="02010600030101010101" pitchFamily="2" charset="-122"/>
                <a:ea typeface="SimSun" panose="02010600030101010101" pitchFamily="2" charset="-122"/>
                <a:cs typeface="Arial" panose="020B0604020202020204" pitchFamily="34" charset="0"/>
              </a:rPr>
              <a:t>，</a:t>
            </a:r>
            <a:r>
              <a:rPr lang="zh-CN" altLang="en-US" b="1">
                <a:solidFill>
                  <a:srgbClr val="C00000"/>
                </a:solidFill>
                <a:effectLst/>
                <a:latin typeface="SimSun" panose="02010600030101010101" pitchFamily="2" charset="-122"/>
                <a:ea typeface="SimSun" panose="02010600030101010101" pitchFamily="2" charset="-122"/>
                <a:cs typeface="Arial" panose="020B0604020202020204" pitchFamily="34" charset="0"/>
              </a:rPr>
              <a:t>等到</a:t>
            </a:r>
            <a:r>
              <a:rPr lang="zh-CN" altLang="en-US">
                <a:effectLst/>
                <a:latin typeface="SimSun" panose="02010600030101010101" pitchFamily="2" charset="-122"/>
                <a:ea typeface="SimSun" panose="02010600030101010101" pitchFamily="2" charset="-122"/>
                <a:cs typeface="Arial" panose="020B0604020202020204" pitchFamily="34" charset="0"/>
              </a:rPr>
              <a:t>那拦阻的、那压制的</a:t>
            </a:r>
            <a:r>
              <a:rPr lang="zh-CN" b="1">
                <a:solidFill>
                  <a:srgbClr val="C00000"/>
                </a:solidFill>
                <a:effectLst/>
                <a:latin typeface="SimSun" panose="02010600030101010101" pitchFamily="2" charset="-122"/>
                <a:ea typeface="SimSun" panose="02010600030101010101" pitchFamily="2" charset="-122"/>
                <a:cs typeface="Arial" panose="020B0604020202020204" pitchFamily="34" charset="0"/>
              </a:rPr>
              <a:t>不再挡路，</a:t>
            </a:r>
            <a:r>
              <a:rPr lang="zh-CN" altLang="en-US" b="1">
                <a:solidFill>
                  <a:srgbClr val="C00000"/>
                </a:solidFill>
                <a:effectLst/>
                <a:latin typeface="SimSun" panose="02010600030101010101" pitchFamily="2" charset="-122"/>
                <a:ea typeface="SimSun" panose="02010600030101010101" pitchFamily="2" charset="-122"/>
                <a:cs typeface="Arial" panose="020B0604020202020204" pitchFamily="34" charset="0"/>
              </a:rPr>
              <a:t>那不法者就出现</a:t>
            </a:r>
            <a:r>
              <a:rPr lang="zh-CN" altLang="en-US">
                <a:effectLst/>
                <a:latin typeface="SimSun" panose="02010600030101010101" pitchFamily="2" charset="-122"/>
                <a:ea typeface="SimSun" panose="02010600030101010101" pitchFamily="2" charset="-122"/>
                <a:cs typeface="Arial" panose="020B0604020202020204" pitchFamily="34" charset="0"/>
              </a:rPr>
              <a:t>。</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latin typeface="SimSun" panose="02010600030101010101" pitchFamily="2" charset="-122"/>
                <a:ea typeface="SimSun" panose="02010600030101010101" pitchFamily="2" charset="-122"/>
                <a:cs typeface="Arial" panose="020B0604020202020204" pitchFamily="34" charset="0"/>
              </a:rPr>
              <a:t>他</a:t>
            </a:r>
            <a:r>
              <a:rPr lang="zh-CN">
                <a:effectLst/>
                <a:latin typeface="SimSun" panose="02010600030101010101" pitchFamily="2" charset="-122"/>
                <a:ea typeface="SimSun" panose="02010600030101010101" pitchFamily="2" charset="-122"/>
                <a:cs typeface="Arial" panose="020B0604020202020204" pitchFamily="34" charset="0"/>
              </a:rPr>
              <a:t>出现</a:t>
            </a:r>
            <a:r>
              <a:rPr lang="zh-CN" altLang="en-US">
                <a:effectLst/>
                <a:latin typeface="SimSun" panose="02010600030101010101" pitchFamily="2" charset="-122"/>
                <a:ea typeface="SimSun" panose="02010600030101010101" pitchFamily="2" charset="-122"/>
                <a:cs typeface="Arial" panose="020B0604020202020204" pitchFamily="34" charset="0"/>
              </a:rPr>
              <a:t>时</a:t>
            </a:r>
            <a:r>
              <a:rPr lang="zh-CN">
                <a:effectLst/>
                <a:latin typeface="SimSun" panose="02010600030101010101" pitchFamily="2" charset="-122"/>
                <a:ea typeface="SimSun" panose="02010600030101010101" pitchFamily="2" charset="-122"/>
                <a:cs typeface="Arial" panose="020B0604020202020204" pitchFamily="34" charset="0"/>
              </a:rPr>
              <a:t>，</a:t>
            </a:r>
            <a:r>
              <a:rPr lang="zh-CN" altLang="en-US">
                <a:effectLst/>
                <a:latin typeface="SimSun" panose="02010600030101010101" pitchFamily="2" charset="-122"/>
                <a:ea typeface="SimSun" panose="02010600030101010101" pitchFamily="2" charset="-122"/>
                <a:cs typeface="Arial" panose="020B0604020202020204" pitchFamily="34" charset="0"/>
              </a:rPr>
              <a:t>将</a:t>
            </a:r>
            <a:r>
              <a:rPr lang="zh-CN">
                <a:effectLst/>
                <a:latin typeface="SimSun" panose="02010600030101010101" pitchFamily="2" charset="-122"/>
                <a:ea typeface="SimSun" panose="02010600030101010101" pitchFamily="2" charset="-122"/>
                <a:cs typeface="Arial" panose="020B0604020202020204" pitchFamily="34" charset="0"/>
              </a:rPr>
              <a:t>摆出种种异能神迹</a:t>
            </a:r>
            <a:r>
              <a:rPr lang="zh-CN" altLang="en-US">
                <a:effectLst/>
                <a:latin typeface="SimSun" panose="02010600030101010101" pitchFamily="2" charset="-122"/>
                <a:ea typeface="SimSun" panose="02010600030101010101" pitchFamily="2" charset="-122"/>
                <a:cs typeface="Arial" panose="020B0604020202020204" pitchFamily="34" charset="0"/>
              </a:rPr>
              <a:t>，施尽诡计诱骗人。</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甚至抬高自己，自称是神。</a:t>
            </a:r>
            <a:endParaRPr lang="en-GB" altLang="zh-CN">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effectLst/>
                <a:latin typeface="SimSun" panose="02010600030101010101" pitchFamily="2" charset="-122"/>
                <a:ea typeface="SimSun" panose="02010600030101010101" pitchFamily="2" charset="-122"/>
                <a:cs typeface="Arial" panose="020B0604020202020204" pitchFamily="34" charset="0"/>
              </a:rPr>
              <a:t>许多人因</a:t>
            </a:r>
            <a:r>
              <a:rPr lang="zh-CN" altLang="en-US">
                <a:effectLst/>
                <a:latin typeface="SimSun" panose="02010600030101010101" pitchFamily="2" charset="-122"/>
                <a:ea typeface="SimSun" panose="02010600030101010101" pitchFamily="2" charset="-122"/>
                <a:cs typeface="Arial" panose="020B0604020202020204" pitchFamily="34" charset="0"/>
              </a:rPr>
              <a:t>为</a:t>
            </a:r>
            <a:r>
              <a:rPr lang="zh-CN">
                <a:effectLst/>
                <a:latin typeface="SimSun" panose="02010600030101010101" pitchFamily="2" charset="-122"/>
                <a:ea typeface="SimSun" panose="02010600030101010101" pitchFamily="2" charset="-122"/>
                <a:cs typeface="Arial" panose="020B0604020202020204" pitchFamily="34" charset="0"/>
              </a:rPr>
              <a:t>不肯接受对真理的爱，</a:t>
            </a:r>
            <a:r>
              <a:rPr lang="zh-CN" altLang="en-US">
                <a:effectLst/>
                <a:latin typeface="SimSun" panose="02010600030101010101" pitchFamily="2" charset="-122"/>
                <a:ea typeface="SimSun" panose="02010600030101010101" pitchFamily="2" charset="-122"/>
                <a:cs typeface="Arial" panose="020B0604020202020204" pitchFamily="34" charset="0"/>
              </a:rPr>
              <a:t>不信从这里，</a:t>
            </a:r>
            <a:r>
              <a:rPr lang="zh-CN">
                <a:effectLst/>
                <a:latin typeface="SimSun" panose="02010600030101010101" pitchFamily="2" charset="-122"/>
                <a:ea typeface="SimSun" panose="02010600030101010101" pitchFamily="2" charset="-122"/>
                <a:cs typeface="Arial" panose="020B0604020202020204" pitchFamily="34" charset="0"/>
              </a:rPr>
              <a:t>结果</a:t>
            </a:r>
            <a:r>
              <a:rPr lang="zh-CN" altLang="en-US">
                <a:effectLst/>
                <a:latin typeface="SimSun" panose="02010600030101010101" pitchFamily="2" charset="-122"/>
                <a:ea typeface="SimSun" panose="02010600030101010101" pitchFamily="2" charset="-122"/>
                <a:cs typeface="Arial" panose="020B0604020202020204" pitchFamily="34" charset="0"/>
              </a:rPr>
              <a:t>被</a:t>
            </a:r>
            <a:r>
              <a:rPr lang="zh-CN">
                <a:effectLst/>
                <a:latin typeface="SimSun" panose="02010600030101010101" pitchFamily="2" charset="-122"/>
                <a:ea typeface="SimSun" panose="02010600030101010101" pitchFamily="2" charset="-122"/>
                <a:cs typeface="Arial" panose="020B0604020202020204" pitchFamily="34" charset="0"/>
              </a:rPr>
              <a:t>诱骗</a:t>
            </a:r>
            <a:r>
              <a:rPr lang="zh-CN" altLang="en-US">
                <a:effectLst/>
                <a:latin typeface="SimSun" panose="02010600030101010101" pitchFamily="2" charset="-122"/>
                <a:ea typeface="SimSun" panose="02010600030101010101" pitchFamily="2" charset="-122"/>
                <a:cs typeface="Arial" panose="020B0604020202020204" pitchFamily="34" charset="0"/>
              </a:rPr>
              <a:t>，最终不得救。</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耶稣再临，</a:t>
            </a:r>
            <a:r>
              <a:rPr lang="zh-CN">
                <a:effectLst/>
                <a:latin typeface="SimSun" panose="02010600030101010101" pitchFamily="2" charset="-122"/>
                <a:ea typeface="SimSun" panose="02010600030101010101" pitchFamily="2" charset="-122"/>
                <a:cs typeface="Arial" panose="020B0604020202020204" pitchFamily="34" charset="0"/>
              </a:rPr>
              <a:t>圣徒</a:t>
            </a:r>
            <a:r>
              <a:rPr lang="zh-CN" altLang="en-US">
                <a:effectLst/>
                <a:latin typeface="SimSun" panose="02010600030101010101" pitchFamily="2" charset="-122"/>
                <a:ea typeface="SimSun" panose="02010600030101010101" pitchFamily="2" charset="-122"/>
                <a:cs typeface="Arial" panose="020B0604020202020204" pitchFamily="34" charset="0"/>
              </a:rPr>
              <a:t>得救，</a:t>
            </a:r>
            <a:r>
              <a:rPr lang="zh-CN">
                <a:effectLst/>
                <a:latin typeface="SimSun" panose="02010600030101010101" pitchFamily="2" charset="-122"/>
                <a:ea typeface="SimSun" panose="02010600030101010101" pitchFamily="2" charset="-122"/>
                <a:cs typeface="Arial" panose="020B0604020202020204" pitchFamily="34" charset="0"/>
              </a:rPr>
              <a:t>实际拥有复活的身体</a:t>
            </a:r>
            <a:r>
              <a:rPr lang="zh-CN" altLang="en-US">
                <a:effectLst/>
                <a:latin typeface="SimSun" panose="02010600030101010101" pitchFamily="2" charset="-122"/>
                <a:ea typeface="SimSun" panose="02010600030101010101" pitchFamily="2" charset="-122"/>
                <a:cs typeface="Arial" panose="020B0604020202020204" pitchFamily="34" charset="0"/>
              </a:rPr>
              <a:t>，到空中耶稣那里聚集。</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耶稣把那不法者消灭。不接受真理的人</a:t>
            </a:r>
            <a:r>
              <a:rPr lang="zh-CN" altLang="en-US">
                <a:latin typeface="SimSun" panose="02010600030101010101" pitchFamily="2" charset="-122"/>
                <a:ea typeface="SimSun" panose="02010600030101010101" pitchFamily="2" charset="-122"/>
                <a:cs typeface="Arial" panose="020B0604020202020204" pitchFamily="34" charset="0"/>
              </a:rPr>
              <a:t>被神</a:t>
            </a:r>
            <a:r>
              <a:rPr lang="zh-CN" altLang="en-US">
                <a:effectLst/>
                <a:latin typeface="SimSun" panose="02010600030101010101" pitchFamily="2" charset="-122"/>
                <a:ea typeface="SimSun" panose="02010600030101010101" pitchFamily="2" charset="-122"/>
                <a:cs typeface="Arial" panose="020B0604020202020204" pitchFamily="34" charset="0"/>
              </a:rPr>
              <a:t>审判定罪。</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000"/>
              </a:lnSpc>
              <a:buFont typeface="+mj-lt"/>
              <a:buAutoNum type="arabicPeriod"/>
            </a:pP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457200" lvl="1" indent="0">
              <a:lnSpc>
                <a:spcPts val="4000"/>
              </a:lnSpc>
              <a:buNone/>
            </a:pPr>
            <a:endParaRPr lang="en-GB" altLang="zh-CN">
              <a:solidFill>
                <a:srgbClr val="00B0F0"/>
              </a:solidFill>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000"/>
              </a:lnSpc>
              <a:buFont typeface="+mj-lt"/>
              <a:buAutoNum type="arabicPeriod"/>
            </a:pPr>
            <a:endParaRPr lang="en-GB" altLang="zh-CN">
              <a:effectLst/>
              <a:latin typeface="SimSun" panose="02010600030101010101" pitchFamily="2" charset="-122"/>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180568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27D02-EE2B-4ABA-B428-2CE3CB2A2815}"/>
              </a:ext>
            </a:extLst>
          </p:cNvPr>
          <p:cNvSpPr>
            <a:spLocks noGrp="1"/>
          </p:cNvSpPr>
          <p:nvPr>
            <p:ph type="title"/>
          </p:nvPr>
        </p:nvSpPr>
        <p:spPr>
          <a:xfrm>
            <a:off x="838200" y="41861"/>
            <a:ext cx="10515600" cy="1634539"/>
          </a:xfrm>
        </p:spPr>
        <p:txBody>
          <a:bodyPr>
            <a:normAutofit fontScale="90000"/>
          </a:bodyPr>
          <a:lstStyle/>
          <a:p>
            <a:pPr algn="ctr"/>
            <a:br>
              <a:rPr lang="en-GB" altLang="zh-CN" sz="2700">
                <a:effectLst/>
                <a:latin typeface="Calibri" panose="020F0502020204030204" pitchFamily="34" charset="0"/>
                <a:ea typeface="SimSun" panose="02010600030101010101" pitchFamily="2" charset="-122"/>
                <a:cs typeface="Arial" panose="020B0604020202020204" pitchFamily="34" charset="0"/>
              </a:rPr>
            </a:br>
            <a:r>
              <a:rPr lang="zh-CN" altLang="en-US" sz="2700">
                <a:effectLst/>
                <a:latin typeface="Calibri" panose="020F0502020204030204" pitchFamily="34" charset="0"/>
                <a:ea typeface="SimSun" panose="02010600030101010101" pitchFamily="2" charset="-122"/>
                <a:cs typeface="Arial" panose="020B0604020202020204" pitchFamily="34" charset="0"/>
              </a:rPr>
              <a:t>根据</a:t>
            </a:r>
            <a:r>
              <a:rPr lang="zh-CN" sz="2700">
                <a:effectLst/>
                <a:latin typeface="Calibri" panose="020F0502020204030204" pitchFamily="34" charset="0"/>
                <a:ea typeface="SimSun" panose="02010600030101010101" pitchFamily="2" charset="-122"/>
                <a:cs typeface="Arial" panose="020B0604020202020204" pitchFamily="34" charset="0"/>
              </a:rPr>
              <a:t>帖后二章</a:t>
            </a:r>
            <a:r>
              <a:rPr lang="en-GB" altLang="zh-CN" sz="2700">
                <a:effectLst/>
                <a:latin typeface="Calibri" panose="020F0502020204030204" pitchFamily="34" charset="0"/>
                <a:ea typeface="SimSun" panose="02010600030101010101" pitchFamily="2" charset="-122"/>
                <a:cs typeface="Arial" panose="020B0604020202020204" pitchFamily="34" charset="0"/>
              </a:rPr>
              <a:t>    </a:t>
            </a:r>
            <a:r>
              <a:rPr lang="zh-CN" sz="2700">
                <a:effectLst/>
                <a:latin typeface="Calibri" panose="020F0502020204030204" pitchFamily="34" charset="0"/>
                <a:ea typeface="SimSun" panose="02010600030101010101" pitchFamily="2" charset="-122"/>
                <a:cs typeface="Arial" panose="020B0604020202020204" pitchFamily="34" charset="0"/>
              </a:rPr>
              <a:t>耶稣降临预兆之先后次序</a:t>
            </a: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endParaRPr lang="en-GB"/>
          </a:p>
        </p:txBody>
      </p:sp>
      <p:sp>
        <p:nvSpPr>
          <p:cNvPr id="3" name="Content Placeholder 2">
            <a:extLst>
              <a:ext uri="{FF2B5EF4-FFF2-40B4-BE49-F238E27FC236}">
                <a16:creationId xmlns:a16="http://schemas.microsoft.com/office/drawing/2014/main" id="{9227D69C-8241-48EC-9728-F3AD70383D7D}"/>
              </a:ext>
            </a:extLst>
          </p:cNvPr>
          <p:cNvSpPr>
            <a:spLocks noGrp="1"/>
          </p:cNvSpPr>
          <p:nvPr>
            <p:ph idx="1"/>
          </p:nvPr>
        </p:nvSpPr>
        <p:spPr>
          <a:xfrm>
            <a:off x="327171" y="865027"/>
            <a:ext cx="11492917" cy="5869148"/>
          </a:xfrm>
        </p:spPr>
        <p:txBody>
          <a:bodyPr>
            <a:normAutofit/>
          </a:bodyPr>
          <a:lstStyle/>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耶稣再临之前，必先有</a:t>
            </a:r>
            <a:r>
              <a:rPr lang="zh-CN">
                <a:effectLst/>
                <a:latin typeface="SimSun" panose="02010600030101010101" pitchFamily="2" charset="-122"/>
                <a:ea typeface="SimSun" panose="02010600030101010101" pitchFamily="2" charset="-122"/>
                <a:cs typeface="Arial" panose="020B0604020202020204" pitchFamily="34" charset="0"/>
              </a:rPr>
              <a:t>离经叛道</a:t>
            </a:r>
            <a:r>
              <a:rPr lang="zh-CN" altLang="en-US">
                <a:effectLst/>
                <a:latin typeface="SimSun" panose="02010600030101010101" pitchFamily="2" charset="-122"/>
                <a:ea typeface="SimSun" panose="02010600030101010101" pitchFamily="2" charset="-122"/>
                <a:cs typeface="Arial" panose="020B0604020202020204" pitchFamily="34" charset="0"/>
              </a:rPr>
              <a:t>，和那不法的人出现。</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现在，有那拦阻、</a:t>
            </a:r>
            <a:r>
              <a:rPr lang="zh-CN" altLang="en-US">
                <a:latin typeface="SimSun" panose="02010600030101010101" pitchFamily="2" charset="-122"/>
                <a:ea typeface="SimSun" panose="02010600030101010101" pitchFamily="2" charset="-122"/>
                <a:cs typeface="Arial" panose="020B0604020202020204" pitchFamily="34" charset="0"/>
              </a:rPr>
              <a:t>压制的事，因为</a:t>
            </a:r>
            <a:r>
              <a:rPr lang="zh-CN">
                <a:effectLst/>
                <a:latin typeface="SimSun" panose="02010600030101010101" pitchFamily="2" charset="-122"/>
                <a:ea typeface="SimSun" panose="02010600030101010101" pitchFamily="2" charset="-122"/>
                <a:cs typeface="Arial" panose="020B0604020202020204" pitchFamily="34" charset="0"/>
              </a:rPr>
              <a:t>不法之奥秘</a:t>
            </a:r>
            <a:r>
              <a:rPr lang="zh-CN" altLang="en-US">
                <a:effectLst/>
                <a:latin typeface="SimSun" panose="02010600030101010101" pitchFamily="2" charset="-122"/>
                <a:ea typeface="SimSun" panose="02010600030101010101" pitchFamily="2" charset="-122"/>
                <a:cs typeface="Arial" panose="020B0604020202020204" pitchFamily="34" charset="0"/>
              </a:rPr>
              <a:t>已经</a:t>
            </a:r>
            <a:r>
              <a:rPr lang="zh-CN">
                <a:effectLst/>
                <a:latin typeface="SimSun" panose="02010600030101010101" pitchFamily="2" charset="-122"/>
                <a:ea typeface="SimSun" panose="02010600030101010101" pitchFamily="2" charset="-122"/>
                <a:cs typeface="Arial" panose="020B0604020202020204" pitchFamily="34" charset="0"/>
              </a:rPr>
              <a:t>发作</a:t>
            </a:r>
            <a:r>
              <a:rPr lang="zh-CN" altLang="en-US">
                <a:effectLst/>
                <a:latin typeface="SimSun" panose="02010600030101010101" pitchFamily="2" charset="-122"/>
                <a:ea typeface="SimSun" panose="02010600030101010101" pitchFamily="2" charset="-122"/>
                <a:cs typeface="Arial" panose="020B0604020202020204" pitchFamily="34" charset="0"/>
              </a:rPr>
              <a:t>，等到那拦阻的、那压制的</a:t>
            </a:r>
            <a:r>
              <a:rPr lang="zh-CN">
                <a:effectLst/>
                <a:latin typeface="SimSun" panose="02010600030101010101" pitchFamily="2" charset="-122"/>
                <a:ea typeface="SimSun" panose="02010600030101010101" pitchFamily="2" charset="-122"/>
                <a:cs typeface="Arial" panose="020B0604020202020204" pitchFamily="34" charset="0"/>
              </a:rPr>
              <a:t>不再挡路，</a:t>
            </a:r>
            <a:r>
              <a:rPr lang="zh-CN" altLang="en-US">
                <a:effectLst/>
                <a:latin typeface="SimSun" panose="02010600030101010101" pitchFamily="2" charset="-122"/>
                <a:ea typeface="SimSun" panose="02010600030101010101" pitchFamily="2" charset="-122"/>
                <a:cs typeface="Arial" panose="020B0604020202020204" pitchFamily="34" charset="0"/>
              </a:rPr>
              <a:t>那不法者就出现。</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b="1">
                <a:solidFill>
                  <a:srgbClr val="C00000"/>
                </a:solidFill>
                <a:latin typeface="SimSun" panose="02010600030101010101" pitchFamily="2" charset="-122"/>
                <a:ea typeface="SimSun" panose="02010600030101010101" pitchFamily="2" charset="-122"/>
                <a:cs typeface="Arial" panose="020B0604020202020204" pitchFamily="34" charset="0"/>
              </a:rPr>
              <a:t>他</a:t>
            </a:r>
            <a:r>
              <a:rPr lang="zh-CN" b="1">
                <a:solidFill>
                  <a:srgbClr val="C00000"/>
                </a:solidFill>
                <a:effectLst/>
                <a:latin typeface="SimSun" panose="02010600030101010101" pitchFamily="2" charset="-122"/>
                <a:ea typeface="SimSun" panose="02010600030101010101" pitchFamily="2" charset="-122"/>
                <a:cs typeface="Arial" panose="020B0604020202020204" pitchFamily="34" charset="0"/>
              </a:rPr>
              <a:t>出现</a:t>
            </a:r>
            <a:r>
              <a:rPr lang="zh-CN" altLang="en-US" b="1">
                <a:solidFill>
                  <a:srgbClr val="C00000"/>
                </a:solidFill>
                <a:effectLst/>
                <a:latin typeface="SimSun" panose="02010600030101010101" pitchFamily="2" charset="-122"/>
                <a:ea typeface="SimSun" panose="02010600030101010101" pitchFamily="2" charset="-122"/>
                <a:cs typeface="Arial" panose="020B0604020202020204" pitchFamily="34" charset="0"/>
              </a:rPr>
              <a:t>时</a:t>
            </a:r>
            <a:r>
              <a:rPr lang="zh-CN">
                <a:effectLst/>
                <a:latin typeface="SimSun" panose="02010600030101010101" pitchFamily="2" charset="-122"/>
                <a:ea typeface="SimSun" panose="02010600030101010101" pitchFamily="2" charset="-122"/>
                <a:cs typeface="Arial" panose="020B0604020202020204" pitchFamily="34" charset="0"/>
              </a:rPr>
              <a:t>，</a:t>
            </a:r>
            <a:r>
              <a:rPr lang="zh-CN" altLang="en-US">
                <a:effectLst/>
                <a:latin typeface="SimSun" panose="02010600030101010101" pitchFamily="2" charset="-122"/>
                <a:ea typeface="SimSun" panose="02010600030101010101" pitchFamily="2" charset="-122"/>
                <a:cs typeface="Arial" panose="020B0604020202020204" pitchFamily="34" charset="0"/>
              </a:rPr>
              <a:t>将</a:t>
            </a:r>
            <a:r>
              <a:rPr lang="zh-CN">
                <a:effectLst/>
                <a:latin typeface="SimSun" panose="02010600030101010101" pitchFamily="2" charset="-122"/>
                <a:ea typeface="SimSun" panose="02010600030101010101" pitchFamily="2" charset="-122"/>
                <a:cs typeface="Arial" panose="020B0604020202020204" pitchFamily="34" charset="0"/>
              </a:rPr>
              <a:t>摆出种种异能神迹</a:t>
            </a:r>
            <a:r>
              <a:rPr lang="zh-CN" altLang="en-US">
                <a:effectLst/>
                <a:latin typeface="SimSun" panose="02010600030101010101" pitchFamily="2" charset="-122"/>
                <a:ea typeface="SimSun" panose="02010600030101010101" pitchFamily="2" charset="-122"/>
                <a:cs typeface="Arial" panose="020B0604020202020204" pitchFamily="34" charset="0"/>
              </a:rPr>
              <a:t>，施尽诡计</a:t>
            </a:r>
            <a:r>
              <a:rPr lang="zh-CN" altLang="en-US" b="1">
                <a:solidFill>
                  <a:srgbClr val="C00000"/>
                </a:solidFill>
                <a:effectLst/>
                <a:latin typeface="SimSun" panose="02010600030101010101" pitchFamily="2" charset="-122"/>
                <a:ea typeface="SimSun" panose="02010600030101010101" pitchFamily="2" charset="-122"/>
                <a:cs typeface="Arial" panose="020B0604020202020204" pitchFamily="34" charset="0"/>
              </a:rPr>
              <a:t>诱骗人</a:t>
            </a:r>
            <a:r>
              <a:rPr lang="zh-CN" altLang="en-US">
                <a:effectLst/>
                <a:latin typeface="SimSun" panose="02010600030101010101" pitchFamily="2" charset="-122"/>
                <a:ea typeface="SimSun" panose="02010600030101010101" pitchFamily="2" charset="-122"/>
                <a:cs typeface="Arial" panose="020B0604020202020204" pitchFamily="34" charset="0"/>
              </a:rPr>
              <a:t>。</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甚至抬高自己，自称是神。</a:t>
            </a:r>
            <a:endParaRPr lang="en-GB" altLang="zh-CN">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b="1">
                <a:solidFill>
                  <a:srgbClr val="C00000"/>
                </a:solidFill>
                <a:effectLst/>
                <a:latin typeface="SimSun" panose="02010600030101010101" pitchFamily="2" charset="-122"/>
                <a:ea typeface="SimSun" panose="02010600030101010101" pitchFamily="2" charset="-122"/>
                <a:cs typeface="Arial" panose="020B0604020202020204" pitchFamily="34" charset="0"/>
              </a:rPr>
              <a:t>许多人</a:t>
            </a:r>
            <a:r>
              <a:rPr lang="zh-CN">
                <a:effectLst/>
                <a:latin typeface="SimSun" panose="02010600030101010101" pitchFamily="2" charset="-122"/>
                <a:ea typeface="SimSun" panose="02010600030101010101" pitchFamily="2" charset="-122"/>
                <a:cs typeface="Arial" panose="020B0604020202020204" pitchFamily="34" charset="0"/>
              </a:rPr>
              <a:t>因</a:t>
            </a:r>
            <a:r>
              <a:rPr lang="zh-CN" altLang="en-US">
                <a:effectLst/>
                <a:latin typeface="SimSun" panose="02010600030101010101" pitchFamily="2" charset="-122"/>
                <a:ea typeface="SimSun" panose="02010600030101010101" pitchFamily="2" charset="-122"/>
                <a:cs typeface="Arial" panose="020B0604020202020204" pitchFamily="34" charset="0"/>
              </a:rPr>
              <a:t>为</a:t>
            </a:r>
            <a:r>
              <a:rPr lang="zh-CN">
                <a:effectLst/>
                <a:latin typeface="SimSun" panose="02010600030101010101" pitchFamily="2" charset="-122"/>
                <a:ea typeface="SimSun" panose="02010600030101010101" pitchFamily="2" charset="-122"/>
                <a:cs typeface="Arial" panose="020B0604020202020204" pitchFamily="34" charset="0"/>
              </a:rPr>
              <a:t>不肯接受对真理的爱，</a:t>
            </a:r>
            <a:r>
              <a:rPr lang="zh-CN" altLang="en-US">
                <a:effectLst/>
                <a:latin typeface="SimSun" panose="02010600030101010101" pitchFamily="2" charset="-122"/>
                <a:ea typeface="SimSun" panose="02010600030101010101" pitchFamily="2" charset="-122"/>
                <a:cs typeface="Arial" panose="020B0604020202020204" pitchFamily="34" charset="0"/>
              </a:rPr>
              <a:t>不信从这里，</a:t>
            </a:r>
            <a:r>
              <a:rPr lang="zh-CN">
                <a:effectLst/>
                <a:latin typeface="SimSun" panose="02010600030101010101" pitchFamily="2" charset="-122"/>
                <a:ea typeface="SimSun" panose="02010600030101010101" pitchFamily="2" charset="-122"/>
                <a:cs typeface="Arial" panose="020B0604020202020204" pitchFamily="34" charset="0"/>
              </a:rPr>
              <a:t>结果</a:t>
            </a:r>
            <a:r>
              <a:rPr lang="zh-CN" altLang="en-US" b="1">
                <a:solidFill>
                  <a:srgbClr val="C00000"/>
                </a:solidFill>
                <a:effectLst/>
                <a:latin typeface="SimSun" panose="02010600030101010101" pitchFamily="2" charset="-122"/>
                <a:ea typeface="SimSun" panose="02010600030101010101" pitchFamily="2" charset="-122"/>
                <a:cs typeface="Arial" panose="020B0604020202020204" pitchFamily="34" charset="0"/>
              </a:rPr>
              <a:t>被</a:t>
            </a:r>
            <a:r>
              <a:rPr lang="zh-CN" b="1">
                <a:solidFill>
                  <a:srgbClr val="C00000"/>
                </a:solidFill>
                <a:effectLst/>
                <a:latin typeface="SimSun" panose="02010600030101010101" pitchFamily="2" charset="-122"/>
                <a:ea typeface="SimSun" panose="02010600030101010101" pitchFamily="2" charset="-122"/>
                <a:cs typeface="Arial" panose="020B0604020202020204" pitchFamily="34" charset="0"/>
              </a:rPr>
              <a:t>诱骗</a:t>
            </a:r>
            <a:r>
              <a:rPr lang="zh-CN" altLang="en-US">
                <a:effectLst/>
                <a:latin typeface="SimSun" panose="02010600030101010101" pitchFamily="2" charset="-122"/>
                <a:ea typeface="SimSun" panose="02010600030101010101" pitchFamily="2" charset="-122"/>
                <a:cs typeface="Arial" panose="020B0604020202020204" pitchFamily="34" charset="0"/>
              </a:rPr>
              <a:t>，最终</a:t>
            </a:r>
            <a:r>
              <a:rPr lang="zh-CN" altLang="en-US" b="1">
                <a:solidFill>
                  <a:srgbClr val="C00000"/>
                </a:solidFill>
                <a:effectLst/>
                <a:latin typeface="SimSun" panose="02010600030101010101" pitchFamily="2" charset="-122"/>
                <a:ea typeface="SimSun" panose="02010600030101010101" pitchFamily="2" charset="-122"/>
                <a:cs typeface="Arial" panose="020B0604020202020204" pitchFamily="34" charset="0"/>
              </a:rPr>
              <a:t>不得救</a:t>
            </a:r>
            <a:r>
              <a:rPr lang="zh-CN" altLang="en-US">
                <a:effectLst/>
                <a:latin typeface="SimSun" panose="02010600030101010101" pitchFamily="2" charset="-122"/>
                <a:ea typeface="SimSun" panose="02010600030101010101" pitchFamily="2" charset="-122"/>
                <a:cs typeface="Arial" panose="020B0604020202020204" pitchFamily="34" charset="0"/>
              </a:rPr>
              <a:t>。</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耶稣再临，</a:t>
            </a:r>
            <a:r>
              <a:rPr lang="zh-CN">
                <a:effectLst/>
                <a:latin typeface="SimSun" panose="02010600030101010101" pitchFamily="2" charset="-122"/>
                <a:ea typeface="SimSun" panose="02010600030101010101" pitchFamily="2" charset="-122"/>
                <a:cs typeface="Arial" panose="020B0604020202020204" pitchFamily="34" charset="0"/>
              </a:rPr>
              <a:t>圣徒</a:t>
            </a:r>
            <a:r>
              <a:rPr lang="zh-CN" altLang="en-US">
                <a:effectLst/>
                <a:latin typeface="SimSun" panose="02010600030101010101" pitchFamily="2" charset="-122"/>
                <a:ea typeface="SimSun" panose="02010600030101010101" pitchFamily="2" charset="-122"/>
                <a:cs typeface="Arial" panose="020B0604020202020204" pitchFamily="34" charset="0"/>
              </a:rPr>
              <a:t>得救，</a:t>
            </a:r>
            <a:r>
              <a:rPr lang="zh-CN">
                <a:effectLst/>
                <a:latin typeface="SimSun" panose="02010600030101010101" pitchFamily="2" charset="-122"/>
                <a:ea typeface="SimSun" panose="02010600030101010101" pitchFamily="2" charset="-122"/>
                <a:cs typeface="Arial" panose="020B0604020202020204" pitchFamily="34" charset="0"/>
              </a:rPr>
              <a:t>实际拥有复活的身体</a:t>
            </a:r>
            <a:r>
              <a:rPr lang="zh-CN" altLang="en-US">
                <a:effectLst/>
                <a:latin typeface="SimSun" panose="02010600030101010101" pitchFamily="2" charset="-122"/>
                <a:ea typeface="SimSun" panose="02010600030101010101" pitchFamily="2" charset="-122"/>
                <a:cs typeface="Arial" panose="020B0604020202020204" pitchFamily="34" charset="0"/>
              </a:rPr>
              <a:t>，到空中耶稣那里聚集。</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耶稣把那不法者消灭。不接受真理的人</a:t>
            </a:r>
            <a:r>
              <a:rPr lang="zh-CN" altLang="en-US">
                <a:latin typeface="SimSun" panose="02010600030101010101" pitchFamily="2" charset="-122"/>
                <a:ea typeface="SimSun" panose="02010600030101010101" pitchFamily="2" charset="-122"/>
                <a:cs typeface="Arial" panose="020B0604020202020204" pitchFamily="34" charset="0"/>
              </a:rPr>
              <a:t>被神</a:t>
            </a:r>
            <a:r>
              <a:rPr lang="zh-CN" altLang="en-US">
                <a:effectLst/>
                <a:latin typeface="SimSun" panose="02010600030101010101" pitchFamily="2" charset="-122"/>
                <a:ea typeface="SimSun" panose="02010600030101010101" pitchFamily="2" charset="-122"/>
                <a:cs typeface="Arial" panose="020B0604020202020204" pitchFamily="34" charset="0"/>
              </a:rPr>
              <a:t>审判定罪。</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000"/>
              </a:lnSpc>
              <a:buFont typeface="+mj-lt"/>
              <a:buAutoNum type="arabicPeriod"/>
            </a:pP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457200" lvl="1" indent="0">
              <a:lnSpc>
                <a:spcPts val="4000"/>
              </a:lnSpc>
              <a:buNone/>
            </a:pPr>
            <a:endParaRPr lang="en-GB" altLang="zh-CN">
              <a:solidFill>
                <a:srgbClr val="00B0F0"/>
              </a:solidFill>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000"/>
              </a:lnSpc>
              <a:buFont typeface="+mj-lt"/>
              <a:buAutoNum type="arabicPeriod"/>
            </a:pPr>
            <a:endParaRPr lang="en-GB" altLang="zh-CN">
              <a:effectLst/>
              <a:latin typeface="SimSun" panose="02010600030101010101" pitchFamily="2" charset="-122"/>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4232140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27D02-EE2B-4ABA-B428-2CE3CB2A2815}"/>
              </a:ext>
            </a:extLst>
          </p:cNvPr>
          <p:cNvSpPr>
            <a:spLocks noGrp="1"/>
          </p:cNvSpPr>
          <p:nvPr>
            <p:ph type="title"/>
          </p:nvPr>
        </p:nvSpPr>
        <p:spPr>
          <a:xfrm>
            <a:off x="838200" y="41861"/>
            <a:ext cx="10515600" cy="1634539"/>
          </a:xfrm>
        </p:spPr>
        <p:txBody>
          <a:bodyPr>
            <a:normAutofit fontScale="90000"/>
          </a:bodyPr>
          <a:lstStyle/>
          <a:p>
            <a:pPr algn="ctr"/>
            <a:br>
              <a:rPr lang="en-GB" altLang="zh-CN" sz="2700">
                <a:effectLst/>
                <a:latin typeface="Calibri" panose="020F0502020204030204" pitchFamily="34" charset="0"/>
                <a:ea typeface="SimSun" panose="02010600030101010101" pitchFamily="2" charset="-122"/>
                <a:cs typeface="Arial" panose="020B0604020202020204" pitchFamily="34" charset="0"/>
              </a:rPr>
            </a:br>
            <a:r>
              <a:rPr lang="zh-CN" altLang="en-US" sz="2700">
                <a:effectLst/>
                <a:latin typeface="Calibri" panose="020F0502020204030204" pitchFamily="34" charset="0"/>
                <a:ea typeface="SimSun" panose="02010600030101010101" pitchFamily="2" charset="-122"/>
                <a:cs typeface="Arial" panose="020B0604020202020204" pitchFamily="34" charset="0"/>
              </a:rPr>
              <a:t>根据</a:t>
            </a:r>
            <a:r>
              <a:rPr lang="zh-CN" sz="2700">
                <a:effectLst/>
                <a:latin typeface="Calibri" panose="020F0502020204030204" pitchFamily="34" charset="0"/>
                <a:ea typeface="SimSun" panose="02010600030101010101" pitchFamily="2" charset="-122"/>
                <a:cs typeface="Arial" panose="020B0604020202020204" pitchFamily="34" charset="0"/>
              </a:rPr>
              <a:t>帖后二章</a:t>
            </a:r>
            <a:r>
              <a:rPr lang="en-GB" altLang="zh-CN" sz="2700">
                <a:effectLst/>
                <a:latin typeface="Calibri" panose="020F0502020204030204" pitchFamily="34" charset="0"/>
                <a:ea typeface="SimSun" panose="02010600030101010101" pitchFamily="2" charset="-122"/>
                <a:cs typeface="Arial" panose="020B0604020202020204" pitchFamily="34" charset="0"/>
              </a:rPr>
              <a:t>    </a:t>
            </a:r>
            <a:r>
              <a:rPr lang="zh-CN" sz="2700">
                <a:effectLst/>
                <a:latin typeface="Calibri" panose="020F0502020204030204" pitchFamily="34" charset="0"/>
                <a:ea typeface="SimSun" panose="02010600030101010101" pitchFamily="2" charset="-122"/>
                <a:cs typeface="Arial" panose="020B0604020202020204" pitchFamily="34" charset="0"/>
              </a:rPr>
              <a:t>耶稣降临预兆之先后次序</a:t>
            </a: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br>
              <a:rPr lang="en-GB" sz="1800">
                <a:effectLst/>
                <a:latin typeface="Calibri" panose="020F0502020204030204" pitchFamily="34" charset="0"/>
                <a:ea typeface="SimSun" panose="02010600030101010101" pitchFamily="2" charset="-122"/>
                <a:cs typeface="Arial" panose="020B0604020202020204" pitchFamily="34" charset="0"/>
              </a:rPr>
            </a:br>
            <a:endParaRPr lang="en-GB"/>
          </a:p>
        </p:txBody>
      </p:sp>
      <p:sp>
        <p:nvSpPr>
          <p:cNvPr id="3" name="Content Placeholder 2">
            <a:extLst>
              <a:ext uri="{FF2B5EF4-FFF2-40B4-BE49-F238E27FC236}">
                <a16:creationId xmlns:a16="http://schemas.microsoft.com/office/drawing/2014/main" id="{9227D69C-8241-48EC-9728-F3AD70383D7D}"/>
              </a:ext>
            </a:extLst>
          </p:cNvPr>
          <p:cNvSpPr>
            <a:spLocks noGrp="1"/>
          </p:cNvSpPr>
          <p:nvPr>
            <p:ph idx="1"/>
          </p:nvPr>
        </p:nvSpPr>
        <p:spPr>
          <a:xfrm>
            <a:off x="327171" y="865027"/>
            <a:ext cx="11492917" cy="5869148"/>
          </a:xfrm>
        </p:spPr>
        <p:txBody>
          <a:bodyPr>
            <a:normAutofit/>
          </a:bodyPr>
          <a:lstStyle/>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耶稣再临之前，必先有</a:t>
            </a:r>
            <a:r>
              <a:rPr lang="zh-CN">
                <a:effectLst/>
                <a:latin typeface="SimSun" panose="02010600030101010101" pitchFamily="2" charset="-122"/>
                <a:ea typeface="SimSun" panose="02010600030101010101" pitchFamily="2" charset="-122"/>
                <a:cs typeface="Arial" panose="020B0604020202020204" pitchFamily="34" charset="0"/>
              </a:rPr>
              <a:t>离经叛道</a:t>
            </a:r>
            <a:r>
              <a:rPr lang="zh-CN" altLang="en-US">
                <a:effectLst/>
                <a:latin typeface="SimSun" panose="02010600030101010101" pitchFamily="2" charset="-122"/>
                <a:ea typeface="SimSun" panose="02010600030101010101" pitchFamily="2" charset="-122"/>
                <a:cs typeface="Arial" panose="020B0604020202020204" pitchFamily="34" charset="0"/>
              </a:rPr>
              <a:t>，和那不法的人出现。</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b="1">
                <a:solidFill>
                  <a:srgbClr val="C00000"/>
                </a:solidFill>
                <a:effectLst/>
                <a:latin typeface="SimSun" panose="02010600030101010101" pitchFamily="2" charset="-122"/>
                <a:ea typeface="SimSun" panose="02010600030101010101" pitchFamily="2" charset="-122"/>
                <a:cs typeface="Arial" panose="020B0604020202020204" pitchFamily="34" charset="0"/>
              </a:rPr>
              <a:t>现在，有那拦阻、</a:t>
            </a:r>
            <a:r>
              <a:rPr lang="zh-CN" altLang="en-US" b="1">
                <a:solidFill>
                  <a:srgbClr val="C00000"/>
                </a:solidFill>
                <a:latin typeface="SimSun" panose="02010600030101010101" pitchFamily="2" charset="-122"/>
                <a:ea typeface="SimSun" panose="02010600030101010101" pitchFamily="2" charset="-122"/>
                <a:cs typeface="Arial" panose="020B0604020202020204" pitchFamily="34" charset="0"/>
              </a:rPr>
              <a:t>压制的事</a:t>
            </a:r>
            <a:r>
              <a:rPr lang="zh-CN" altLang="en-US">
                <a:latin typeface="SimSun" panose="02010600030101010101" pitchFamily="2" charset="-122"/>
                <a:ea typeface="SimSun" panose="02010600030101010101" pitchFamily="2" charset="-122"/>
                <a:cs typeface="Arial" panose="020B0604020202020204" pitchFamily="34" charset="0"/>
              </a:rPr>
              <a:t>，因为</a:t>
            </a:r>
            <a:r>
              <a:rPr lang="zh-CN">
                <a:effectLst/>
                <a:latin typeface="SimSun" panose="02010600030101010101" pitchFamily="2" charset="-122"/>
                <a:ea typeface="SimSun" panose="02010600030101010101" pitchFamily="2" charset="-122"/>
                <a:cs typeface="Arial" panose="020B0604020202020204" pitchFamily="34" charset="0"/>
              </a:rPr>
              <a:t>不法之奥秘</a:t>
            </a:r>
            <a:r>
              <a:rPr lang="zh-CN" altLang="en-US">
                <a:effectLst/>
                <a:latin typeface="SimSun" panose="02010600030101010101" pitchFamily="2" charset="-122"/>
                <a:ea typeface="SimSun" panose="02010600030101010101" pitchFamily="2" charset="-122"/>
                <a:cs typeface="Arial" panose="020B0604020202020204" pitchFamily="34" charset="0"/>
              </a:rPr>
              <a:t>已经</a:t>
            </a:r>
            <a:r>
              <a:rPr lang="zh-CN">
                <a:effectLst/>
                <a:latin typeface="SimSun" panose="02010600030101010101" pitchFamily="2" charset="-122"/>
                <a:ea typeface="SimSun" panose="02010600030101010101" pitchFamily="2" charset="-122"/>
                <a:cs typeface="Arial" panose="020B0604020202020204" pitchFamily="34" charset="0"/>
              </a:rPr>
              <a:t>发作</a:t>
            </a:r>
            <a:r>
              <a:rPr lang="zh-CN" altLang="en-US">
                <a:effectLst/>
                <a:latin typeface="SimSun" panose="02010600030101010101" pitchFamily="2" charset="-122"/>
                <a:ea typeface="SimSun" panose="02010600030101010101" pitchFamily="2" charset="-122"/>
                <a:cs typeface="Arial" panose="020B0604020202020204" pitchFamily="34" charset="0"/>
              </a:rPr>
              <a:t>，</a:t>
            </a:r>
            <a:r>
              <a:rPr lang="zh-CN" altLang="en-US" b="1">
                <a:solidFill>
                  <a:srgbClr val="C00000"/>
                </a:solidFill>
                <a:effectLst/>
                <a:latin typeface="SimSun" panose="02010600030101010101" pitchFamily="2" charset="-122"/>
                <a:ea typeface="SimSun" panose="02010600030101010101" pitchFamily="2" charset="-122"/>
                <a:cs typeface="Arial" panose="020B0604020202020204" pitchFamily="34" charset="0"/>
              </a:rPr>
              <a:t>等到</a:t>
            </a:r>
            <a:r>
              <a:rPr lang="zh-CN" altLang="en-US">
                <a:effectLst/>
                <a:latin typeface="SimSun" panose="02010600030101010101" pitchFamily="2" charset="-122"/>
                <a:ea typeface="SimSun" panose="02010600030101010101" pitchFamily="2" charset="-122"/>
                <a:cs typeface="Arial" panose="020B0604020202020204" pitchFamily="34" charset="0"/>
              </a:rPr>
              <a:t>那拦阻的、那压制的</a:t>
            </a:r>
            <a:r>
              <a:rPr lang="zh-CN" b="1">
                <a:solidFill>
                  <a:srgbClr val="C00000"/>
                </a:solidFill>
                <a:effectLst/>
                <a:latin typeface="SimSun" panose="02010600030101010101" pitchFamily="2" charset="-122"/>
                <a:ea typeface="SimSun" panose="02010600030101010101" pitchFamily="2" charset="-122"/>
                <a:cs typeface="Arial" panose="020B0604020202020204" pitchFamily="34" charset="0"/>
              </a:rPr>
              <a:t>不再挡路，</a:t>
            </a:r>
            <a:r>
              <a:rPr lang="zh-CN" altLang="en-US" b="1">
                <a:solidFill>
                  <a:srgbClr val="C00000"/>
                </a:solidFill>
                <a:effectLst/>
                <a:latin typeface="SimSun" panose="02010600030101010101" pitchFamily="2" charset="-122"/>
                <a:ea typeface="SimSun" panose="02010600030101010101" pitchFamily="2" charset="-122"/>
                <a:cs typeface="Arial" panose="020B0604020202020204" pitchFamily="34" charset="0"/>
              </a:rPr>
              <a:t>那不法者就出现</a:t>
            </a:r>
            <a:r>
              <a:rPr lang="zh-CN" altLang="en-US">
                <a:effectLst/>
                <a:latin typeface="SimSun" panose="02010600030101010101" pitchFamily="2" charset="-122"/>
                <a:ea typeface="SimSun" panose="02010600030101010101" pitchFamily="2" charset="-122"/>
                <a:cs typeface="Arial" panose="020B0604020202020204" pitchFamily="34" charset="0"/>
              </a:rPr>
              <a:t>。</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latin typeface="SimSun" panose="02010600030101010101" pitchFamily="2" charset="-122"/>
                <a:ea typeface="SimSun" panose="02010600030101010101" pitchFamily="2" charset="-122"/>
                <a:cs typeface="Arial" panose="020B0604020202020204" pitchFamily="34" charset="0"/>
              </a:rPr>
              <a:t>他</a:t>
            </a:r>
            <a:r>
              <a:rPr lang="zh-CN">
                <a:effectLst/>
                <a:latin typeface="SimSun" panose="02010600030101010101" pitchFamily="2" charset="-122"/>
                <a:ea typeface="SimSun" panose="02010600030101010101" pitchFamily="2" charset="-122"/>
                <a:cs typeface="Arial" panose="020B0604020202020204" pitchFamily="34" charset="0"/>
              </a:rPr>
              <a:t>出现</a:t>
            </a:r>
            <a:r>
              <a:rPr lang="zh-CN" altLang="en-US">
                <a:effectLst/>
                <a:latin typeface="SimSun" panose="02010600030101010101" pitchFamily="2" charset="-122"/>
                <a:ea typeface="SimSun" panose="02010600030101010101" pitchFamily="2" charset="-122"/>
                <a:cs typeface="Arial" panose="020B0604020202020204" pitchFamily="34" charset="0"/>
              </a:rPr>
              <a:t>时</a:t>
            </a:r>
            <a:r>
              <a:rPr lang="zh-CN">
                <a:effectLst/>
                <a:latin typeface="SimSun" panose="02010600030101010101" pitchFamily="2" charset="-122"/>
                <a:ea typeface="SimSun" panose="02010600030101010101" pitchFamily="2" charset="-122"/>
                <a:cs typeface="Arial" panose="020B0604020202020204" pitchFamily="34" charset="0"/>
              </a:rPr>
              <a:t>，</a:t>
            </a:r>
            <a:r>
              <a:rPr lang="zh-CN" altLang="en-US">
                <a:effectLst/>
                <a:latin typeface="SimSun" panose="02010600030101010101" pitchFamily="2" charset="-122"/>
                <a:ea typeface="SimSun" panose="02010600030101010101" pitchFamily="2" charset="-122"/>
                <a:cs typeface="Arial" panose="020B0604020202020204" pitchFamily="34" charset="0"/>
              </a:rPr>
              <a:t>将</a:t>
            </a:r>
            <a:r>
              <a:rPr lang="zh-CN">
                <a:effectLst/>
                <a:latin typeface="SimSun" panose="02010600030101010101" pitchFamily="2" charset="-122"/>
                <a:ea typeface="SimSun" panose="02010600030101010101" pitchFamily="2" charset="-122"/>
                <a:cs typeface="Arial" panose="020B0604020202020204" pitchFamily="34" charset="0"/>
              </a:rPr>
              <a:t>摆出种种异能神迹</a:t>
            </a:r>
            <a:r>
              <a:rPr lang="zh-CN" altLang="en-US">
                <a:effectLst/>
                <a:latin typeface="SimSun" panose="02010600030101010101" pitchFamily="2" charset="-122"/>
                <a:ea typeface="SimSun" panose="02010600030101010101" pitchFamily="2" charset="-122"/>
                <a:cs typeface="Arial" panose="020B0604020202020204" pitchFamily="34" charset="0"/>
              </a:rPr>
              <a:t>，施尽诡计诱骗人。</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甚至抬高自己，自称是神。</a:t>
            </a:r>
            <a:endParaRPr lang="en-GB" altLang="zh-CN">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effectLst/>
                <a:latin typeface="SimSun" panose="02010600030101010101" pitchFamily="2" charset="-122"/>
                <a:ea typeface="SimSun" panose="02010600030101010101" pitchFamily="2" charset="-122"/>
                <a:cs typeface="Arial" panose="020B0604020202020204" pitchFamily="34" charset="0"/>
              </a:rPr>
              <a:t>许多人因</a:t>
            </a:r>
            <a:r>
              <a:rPr lang="zh-CN" altLang="en-US">
                <a:effectLst/>
                <a:latin typeface="SimSun" panose="02010600030101010101" pitchFamily="2" charset="-122"/>
                <a:ea typeface="SimSun" panose="02010600030101010101" pitchFamily="2" charset="-122"/>
                <a:cs typeface="Arial" panose="020B0604020202020204" pitchFamily="34" charset="0"/>
              </a:rPr>
              <a:t>为</a:t>
            </a:r>
            <a:r>
              <a:rPr lang="zh-CN">
                <a:effectLst/>
                <a:latin typeface="SimSun" panose="02010600030101010101" pitchFamily="2" charset="-122"/>
                <a:ea typeface="SimSun" panose="02010600030101010101" pitchFamily="2" charset="-122"/>
                <a:cs typeface="Arial" panose="020B0604020202020204" pitchFamily="34" charset="0"/>
              </a:rPr>
              <a:t>不肯接受对真理的爱，</a:t>
            </a:r>
            <a:r>
              <a:rPr lang="zh-CN" altLang="en-US">
                <a:effectLst/>
                <a:latin typeface="SimSun" panose="02010600030101010101" pitchFamily="2" charset="-122"/>
                <a:ea typeface="SimSun" panose="02010600030101010101" pitchFamily="2" charset="-122"/>
                <a:cs typeface="Arial" panose="020B0604020202020204" pitchFamily="34" charset="0"/>
              </a:rPr>
              <a:t>不信从这里，</a:t>
            </a:r>
            <a:r>
              <a:rPr lang="zh-CN">
                <a:effectLst/>
                <a:latin typeface="SimSun" panose="02010600030101010101" pitchFamily="2" charset="-122"/>
                <a:ea typeface="SimSun" panose="02010600030101010101" pitchFamily="2" charset="-122"/>
                <a:cs typeface="Arial" panose="020B0604020202020204" pitchFamily="34" charset="0"/>
              </a:rPr>
              <a:t>结果</a:t>
            </a:r>
            <a:r>
              <a:rPr lang="zh-CN" altLang="en-US">
                <a:effectLst/>
                <a:latin typeface="SimSun" panose="02010600030101010101" pitchFamily="2" charset="-122"/>
                <a:ea typeface="SimSun" panose="02010600030101010101" pitchFamily="2" charset="-122"/>
                <a:cs typeface="Arial" panose="020B0604020202020204" pitchFamily="34" charset="0"/>
              </a:rPr>
              <a:t>被</a:t>
            </a:r>
            <a:r>
              <a:rPr lang="zh-CN">
                <a:effectLst/>
                <a:latin typeface="SimSun" panose="02010600030101010101" pitchFamily="2" charset="-122"/>
                <a:ea typeface="SimSun" panose="02010600030101010101" pitchFamily="2" charset="-122"/>
                <a:cs typeface="Arial" panose="020B0604020202020204" pitchFamily="34" charset="0"/>
              </a:rPr>
              <a:t>诱骗</a:t>
            </a:r>
            <a:r>
              <a:rPr lang="zh-CN" altLang="en-US">
                <a:effectLst/>
                <a:latin typeface="SimSun" panose="02010600030101010101" pitchFamily="2" charset="-122"/>
                <a:ea typeface="SimSun" panose="02010600030101010101" pitchFamily="2" charset="-122"/>
                <a:cs typeface="Arial" panose="020B0604020202020204" pitchFamily="34" charset="0"/>
              </a:rPr>
              <a:t>，最终不得救。</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耶稣再临，</a:t>
            </a:r>
            <a:r>
              <a:rPr lang="zh-CN">
                <a:effectLst/>
                <a:latin typeface="SimSun" panose="02010600030101010101" pitchFamily="2" charset="-122"/>
                <a:ea typeface="SimSun" panose="02010600030101010101" pitchFamily="2" charset="-122"/>
                <a:cs typeface="Arial" panose="020B0604020202020204" pitchFamily="34" charset="0"/>
              </a:rPr>
              <a:t>圣徒</a:t>
            </a:r>
            <a:r>
              <a:rPr lang="zh-CN" altLang="en-US">
                <a:effectLst/>
                <a:latin typeface="SimSun" panose="02010600030101010101" pitchFamily="2" charset="-122"/>
                <a:ea typeface="SimSun" panose="02010600030101010101" pitchFamily="2" charset="-122"/>
                <a:cs typeface="Arial" panose="020B0604020202020204" pitchFamily="34" charset="0"/>
              </a:rPr>
              <a:t>得救，</a:t>
            </a:r>
            <a:r>
              <a:rPr lang="zh-CN">
                <a:effectLst/>
                <a:latin typeface="SimSun" panose="02010600030101010101" pitchFamily="2" charset="-122"/>
                <a:ea typeface="SimSun" panose="02010600030101010101" pitchFamily="2" charset="-122"/>
                <a:cs typeface="Arial" panose="020B0604020202020204" pitchFamily="34" charset="0"/>
              </a:rPr>
              <a:t>实际拥有复活的身体</a:t>
            </a:r>
            <a:r>
              <a:rPr lang="zh-CN" altLang="en-US">
                <a:effectLst/>
                <a:latin typeface="SimSun" panose="02010600030101010101" pitchFamily="2" charset="-122"/>
                <a:ea typeface="SimSun" panose="02010600030101010101" pitchFamily="2" charset="-122"/>
                <a:cs typeface="Arial" panose="020B0604020202020204" pitchFamily="34" charset="0"/>
              </a:rPr>
              <a:t>，到空中耶稣那里聚集。</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500"/>
              </a:lnSpc>
              <a:buSzPct val="70000"/>
              <a:buFont typeface="+mj-lt"/>
              <a:buAutoNum type="arabicPeriod"/>
            </a:pPr>
            <a:r>
              <a:rPr lang="zh-CN" altLang="en-US">
                <a:effectLst/>
                <a:latin typeface="SimSun" panose="02010600030101010101" pitchFamily="2" charset="-122"/>
                <a:ea typeface="SimSun" panose="02010600030101010101" pitchFamily="2" charset="-122"/>
                <a:cs typeface="Arial" panose="020B0604020202020204" pitchFamily="34" charset="0"/>
              </a:rPr>
              <a:t>耶稣把那不法者消灭。不接受真理的人</a:t>
            </a:r>
            <a:r>
              <a:rPr lang="zh-CN" altLang="en-US">
                <a:latin typeface="SimSun" panose="02010600030101010101" pitchFamily="2" charset="-122"/>
                <a:ea typeface="SimSun" panose="02010600030101010101" pitchFamily="2" charset="-122"/>
                <a:cs typeface="Arial" panose="020B0604020202020204" pitchFamily="34" charset="0"/>
              </a:rPr>
              <a:t>被神</a:t>
            </a:r>
            <a:r>
              <a:rPr lang="zh-CN" altLang="en-US">
                <a:effectLst/>
                <a:latin typeface="SimSun" panose="02010600030101010101" pitchFamily="2" charset="-122"/>
                <a:ea typeface="SimSun" panose="02010600030101010101" pitchFamily="2" charset="-122"/>
                <a:cs typeface="Arial" panose="020B0604020202020204" pitchFamily="34" charset="0"/>
              </a:rPr>
              <a:t>审判定罪。</a:t>
            </a: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000"/>
              </a:lnSpc>
              <a:buFont typeface="+mj-lt"/>
              <a:buAutoNum type="arabicPeriod"/>
            </a:pPr>
            <a:endParaRPr lang="en-GB" altLang="zh-CN">
              <a:effectLst/>
              <a:latin typeface="SimSun" panose="02010600030101010101" pitchFamily="2" charset="-122"/>
              <a:ea typeface="SimSun" panose="02010600030101010101" pitchFamily="2" charset="-122"/>
              <a:cs typeface="Arial" panose="020B0604020202020204" pitchFamily="34" charset="0"/>
            </a:endParaRPr>
          </a:p>
          <a:p>
            <a:pPr marL="457200" lvl="1" indent="0">
              <a:lnSpc>
                <a:spcPts val="4000"/>
              </a:lnSpc>
              <a:buNone/>
            </a:pPr>
            <a:endParaRPr lang="en-GB" altLang="zh-CN">
              <a:solidFill>
                <a:srgbClr val="00B0F0"/>
              </a:solidFill>
              <a:effectLst/>
              <a:latin typeface="SimSun" panose="02010600030101010101" pitchFamily="2" charset="-122"/>
              <a:ea typeface="SimSun" panose="02010600030101010101" pitchFamily="2" charset="-122"/>
              <a:cs typeface="Arial" panose="020B0604020202020204" pitchFamily="34" charset="0"/>
            </a:endParaRPr>
          </a:p>
          <a:p>
            <a:pPr marL="800100" lvl="1" indent="-342900">
              <a:lnSpc>
                <a:spcPts val="4000"/>
              </a:lnSpc>
              <a:buFont typeface="+mj-lt"/>
              <a:buAutoNum type="arabicPeriod"/>
            </a:pPr>
            <a:endParaRPr lang="en-GB" altLang="zh-CN">
              <a:effectLst/>
              <a:latin typeface="SimSun" panose="02010600030101010101" pitchFamily="2" charset="-122"/>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694958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2040</TotalTime>
  <Words>6533</Words>
  <Application>Microsoft Office PowerPoint</Application>
  <PresentationFormat>Widescreen</PresentationFormat>
  <Paragraphs>141</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SimSun</vt:lpstr>
      <vt:lpstr>Arial</vt:lpstr>
      <vt:lpstr>Calibri</vt:lpstr>
      <vt:lpstr>Calibri Light</vt:lpstr>
      <vt:lpstr>Segoe UI Semilight</vt:lpstr>
      <vt:lpstr>Office Theme</vt:lpstr>
      <vt:lpstr>2021.01.21</vt:lpstr>
      <vt:lpstr>帖撒罗尼迦后书  二章 3, 8节  “不法的人”是什么意思？   What is meant by “the lawless one”?   Second Thessalonians Chapter 2:3, 8 </vt:lpstr>
      <vt:lpstr>2 Thessalonians  2:3-12    帖撒罗尼迦后书 2:3-12</vt:lpstr>
      <vt:lpstr> 根据帖后二章    耶稣降临预兆之先后次序    </vt:lpstr>
      <vt:lpstr> 根据帖后二章    耶稣降临预兆之先后次序    </vt:lpstr>
      <vt:lpstr> 根据帖后二章    耶稣降临预兆之先后次序    </vt:lpstr>
      <vt:lpstr> 根据帖后二章    耶稣降临预兆之先后次序    </vt:lpstr>
      <vt:lpstr> 根据帖后二章    耶稣降临预兆之先后次序    </vt:lpstr>
      <vt:lpstr> 根据帖后二章    耶稣降临预兆之先后次序    </vt:lpstr>
      <vt:lpstr>2 Thessalonians  2:6-8    帖撒罗尼迦后书 2:6-8</vt:lpstr>
      <vt:lpstr>2 Thessalonians  2:6-8    帖撒罗尼迦后书 2:6-8</vt:lpstr>
      <vt:lpstr>2 Thessalonians  2:6-8    帖撒罗尼迦后书 2:6-8</vt:lpstr>
      <vt:lpstr>2 Thessalonians  2:6-8    帖撒罗尼迦后书 2:6-8</vt:lpstr>
      <vt:lpstr>2 Thessalonians  2:3-12    帖撒罗尼迦后书 2:3-12</vt:lpstr>
      <vt:lpstr>2 Thessalonians  2:3-12    帖撒罗尼迦后书 2:3-12</vt:lpstr>
      <vt:lpstr>2 Thessalonians  2:3-12    帖撒罗尼迦后书 2:3-12</vt:lpstr>
      <vt:lpstr>2 Thessalonians  2:3-12    帖撒罗尼迦后书 2:3-12</vt:lpstr>
      <vt:lpstr>Matthew 24:10-14    马太福音 24:10-14</vt:lpstr>
      <vt:lpstr>PowerPoint Presentation</vt:lpstr>
      <vt:lpstr>以上并非结论，有待进一步探讨。  The above are not conclusions, rather preliminary results that await further investigation. </vt:lpstr>
      <vt:lpstr>  帖后二章      耶稣降临预兆-----原本叙述先后次序 </vt:lpstr>
      <vt:lpstr>PowerPoint Presentation</vt:lpstr>
      <vt:lpstr>Matthew 23:25-28    马太福音 23:25-28</vt:lpstr>
      <vt:lpstr>Matthew 7:21-23    马太福音 7:21-23</vt:lpstr>
      <vt:lpstr>Matthew 13:40-42    马太福音 13:40-42</vt:lpstr>
      <vt:lpstr>Ephesians 2:8-10    以弗所书 2:8-10</vt:lpstr>
      <vt:lpstr>Romans 6:12-14    罗马书 6:12-14</vt:lpstr>
      <vt:lpstr>Matthew 19:16-26    马太福音 19:16-26</vt:lpstr>
      <vt:lpstr>Matthew 5:17-19    马太福音 5:17-19</vt:lpstr>
      <vt:lpstr>Romans 13:8-10    罗马书 13:8-10</vt:lpstr>
      <vt:lpstr>Galatians 5:2-6    加拉太书 5:2-6</vt:lpstr>
      <vt:lpstr>Galatians 5:13-15    加拉太书 5:13-15</vt:lpstr>
      <vt:lpstr>Galatians 5:16-18    加拉太书 5:16-18</vt:lpstr>
      <vt:lpstr>Galatians 5:22-23    加拉太书 5:22-23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KAHANG</dc:creator>
  <cp:lastModifiedBy>KAHANG</cp:lastModifiedBy>
  <cp:revision>98</cp:revision>
  <dcterms:created xsi:type="dcterms:W3CDTF">2020-12-09T07:20:47Z</dcterms:created>
  <dcterms:modified xsi:type="dcterms:W3CDTF">2021-02-17T22:03:33Z</dcterms:modified>
</cp:coreProperties>
</file>